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49.xml.rels" ContentType="application/vnd.openxmlformats-package.relationships+xml"/>
  <Override PartName="/ppt/notesSlides/_rels/notesSlide45.xml.rels" ContentType="application/vnd.openxmlformats-package.relationships+xml"/>
  <Override PartName="/ppt/notesSlides/_rels/notesSlide34.xml.rels" ContentType="application/vnd.openxmlformats-package.relationships+xml"/>
  <Override PartName="/ppt/notesSlides/notesSlide34.xml" ContentType="application/vnd.openxmlformats-officedocument.presentationml.notesSlide+xml"/>
  <Override PartName="/ppt/notesSlides/notesSlide45.xml" ContentType="application/vnd.openxmlformats-officedocument.presentationml.notesSlide+xml"/>
  <Override PartName="/ppt/notesSlides/notesSlide49.xml" ContentType="application/vnd.openxmlformats-officedocument.presentationml.notesSlide+xml"/>
  <Override PartName="/ppt/presProps.xml" ContentType="application/vnd.openxmlformats-officedocument.presentationml.presPro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28.xml.rels" ContentType="application/vnd.openxmlformats-package.relationships+xml"/>
  <Override PartName="/ppt/slideLayouts/_rels/slideLayout4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8.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13.xml.rels" ContentType="application/vnd.openxmlformats-package.relationships+xml"/>
  <Override PartName="/ppt/slideLayouts/_rels/slideLayout4.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41.xml.rels" ContentType="application/vnd.openxmlformats-package.relationships+xml"/>
  <Override PartName="/ppt/slideLayouts/_rels/slideLayout24.xml.rels" ContentType="application/vnd.openxmlformats-package.relationships+xml"/>
  <Override PartName="/ppt/slideLayouts/_rels/slideLayout17.xml.rels" ContentType="application/vnd.openxmlformats-package.relationships+xml"/>
  <Override PartName="/ppt/slideLayouts/_rels/slideLayout34.xml.rels" ContentType="application/vnd.openxmlformats-package.relationships+xml"/>
  <Override PartName="/ppt/slideLayouts/_rels/slideLayout25.xml.rels" ContentType="application/vnd.openxmlformats-package.relationships+xml"/>
  <Override PartName="/ppt/slideLayouts/_rels/slideLayout42.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40.xml.rels" ContentType="application/vnd.openxmlformats-package.relationships+xml"/>
  <Override PartName="/ppt/slideLayouts/_rels/slideLayout23.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xml.rels" ContentType="application/vnd.openxmlformats-package.relationships+xml"/>
  <Override PartName="/ppt/slideLayouts/_rels/slideLayout29.xml.rels" ContentType="application/vnd.openxmlformats-package.relationships+xml"/>
  <Override PartName="/ppt/slideLayouts/_rels/slideLayout46.xml.rels" ContentType="application/vnd.openxmlformats-package.relationships+xml"/>
  <Override PartName="/ppt/slideLayouts/slideLayout26.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slideLayouts/slideLayout23.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37.xml" ContentType="application/vnd.openxmlformats-officedocument.presentationml.slideLayout+xml"/>
  <Override PartName="/ppt/slideLayouts/slideLayout3.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29.xml" ContentType="application/vnd.openxmlformats-officedocument.presentationml.slideLayout+xml"/>
  <Override PartName="/ppt/slideLayouts/slideLayout46.xml" ContentType="application/vnd.openxmlformats-officedocument.presentationml.slideLayout+xml"/>
  <Override PartName="/ppt/slideLayouts/slideLayout39.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48.xml" ContentType="application/vnd.openxmlformats-officedocument.presentationml.slideLayout+xml"/>
  <Override PartName="/ppt/slideLayouts/slideLayout6.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45.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44.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9.png" ContentType="image/png"/>
  <Override PartName="/ppt/media/image10.png" ContentType="image/png"/>
  <Override PartName="/ppt/media/image13.png" ContentType="image/png"/>
  <Override PartName="/ppt/media/image21.png" ContentType="image/png"/>
  <Override PartName="/ppt/media/image8.png" ContentType="image/png"/>
  <Override PartName="/ppt/media/image12.png" ContentType="image/png"/>
  <Override PartName="/ppt/media/image20.png" ContentType="image/png"/>
  <Override PartName="/ppt/media/image7.png" ContentType="image/png"/>
  <Override PartName="/ppt/media/image11.png" ContentType="image/png"/>
  <Override PartName="/ppt/media/image6.png" ContentType="image/png"/>
  <Override PartName="/ppt/media/image5.png" ContentType="image/png"/>
  <Override PartName="/ppt/media/image4.png" ContentType="image/png"/>
  <Override PartName="/ppt/media/image3.png" ContentType="image/png"/>
  <Override PartName="/ppt/media/image2.png" ContentType="image/png"/>
  <Override PartName="/ppt/media/image27.png" ContentType="image/png"/>
  <Override PartName="/ppt/media/image19.png" ContentType="image/png"/>
  <Override PartName="/ppt/media/image1.png" ContentType="image/png"/>
  <Override PartName="/ppt/media/image26.png" ContentType="image/png"/>
  <Override PartName="/ppt/media/image18.png" ContentType="image/png"/>
  <Override PartName="/ppt/media/image25.png" ContentType="image/png"/>
  <Override PartName="/ppt/media/image17.png" ContentType="image/png"/>
  <Override PartName="/ppt/media/image24.png" ContentType="image/png"/>
  <Override PartName="/ppt/media/image16.png" ContentType="image/png"/>
  <Override PartName="/ppt/media/image23.png" ContentType="image/png"/>
  <Override PartName="/ppt/media/image15.png" ContentType="image/png"/>
  <Override PartName="/ppt/media/image22.png" ContentType="image/png"/>
  <Override PartName="/ppt/media/image14.png" ContentType="image/png"/>
  <Override PartName="/ppt/slides/slide29.xml" ContentType="application/vnd.openxmlformats-officedocument.presentationml.slide+xml"/>
  <Override PartName="/ppt/slides/slide46.xml" ContentType="application/vnd.openxmlformats-officedocument.presentationml.slide+xml"/>
  <Override PartName="/ppt/slides/slide28.xml" ContentType="application/vnd.openxmlformats-officedocument.presentationml.slide+xml"/>
  <Override PartName="/ppt/slides/slide45.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53.xml" ContentType="application/vnd.openxmlformats-officedocument.presentationml.slide+xml"/>
  <Override PartName="/ppt/slides/slide26.xml" ContentType="application/vnd.openxmlformats-officedocument.presentationml.slide+xml"/>
  <Override PartName="/ppt/slides/slide43.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slide52.xml" ContentType="application/vnd.openxmlformats-officedocument.presentationml.slide+xml"/>
  <Override PartName="/ppt/slides/_rels/slide10.xml.rels" ContentType="application/vnd.openxmlformats-package.relationships+xml"/>
  <Override PartName="/ppt/slides/_rels/slide11.xml.rels" ContentType="application/vnd.openxmlformats-package.relationships+xml"/>
  <Override PartName="/ppt/slides/_rels/slide31.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55.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32.xml.rels" ContentType="application/vnd.openxmlformats-package.relationships+xml"/>
  <Override PartName="/ppt/slides/_rels/slide15.xml.rels" ContentType="application/vnd.openxmlformats-package.relationships+xml"/>
  <Override PartName="/ppt/slides/_rels/slide4.xml.rels" ContentType="application/vnd.openxmlformats-package.relationships+xml"/>
  <Override PartName="/ppt/slides/_rels/slide48.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46.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3.xml.rels" ContentType="application/vnd.openxmlformats-package.relationships+xml"/>
  <Override PartName="/ppt/slides/_rels/slide39.xml.rels" ContentType="application/vnd.openxmlformats-package.relationships+xml"/>
  <Override PartName="/ppt/slides/_rels/slide56.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43.xml.rels" ContentType="application/vnd.openxmlformats-package.relationships+xml"/>
  <Override PartName="/ppt/slides/_rels/slide26.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52.xml.rels" ContentType="application/vnd.openxmlformats-package.relationships+xml"/>
  <Override PartName="/ppt/slides/_rels/slide19.xml.rels" ContentType="application/vnd.openxmlformats-package.relationships+xml"/>
  <Override PartName="/ppt/slides/_rels/slide53.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41.xml.rels" ContentType="application/vnd.openxmlformats-package.relationships+xml"/>
  <Override PartName="/ppt/slides/_rels/slide24.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16.xml.rels" ContentType="application/vnd.openxmlformats-package.relationships+xml"/>
  <Override PartName="/ppt/slides/_rels/slide40.xml.rels" ContentType="application/vnd.openxmlformats-package.relationships+xml"/>
  <Override PartName="/ppt/slides/_rels/slide23.xml.rels" ContentType="application/vnd.openxmlformats-package.relationships+xml"/>
  <Override PartName="/ppt/slides/_rels/slide57.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slide25.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51.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slides/slide16.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48.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57.xml" ContentType="application/vnd.openxmlformats-officedocument.presentationml.slide+xml"/>
  <Override PartName="/ppt/slides/slide4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56.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55.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54.xml" ContentType="application/vnd.openxmlformats-officedocument.presentationml.slide+xml"/>
  <Override PartName="/ppt/slides/slide37.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3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x="9144000" cy="6858000"/>
  <p:notesSz cx="7099300" cy="102346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fr-FR" sz="4400" spc="-1" strike="noStrike">
                <a:solidFill>
                  <a:srgbClr val="000000"/>
                </a:solidFill>
                <a:latin typeface="Arial"/>
              </a:rPr>
              <a:t>Cliquez pour déplacer la diapo</a:t>
            </a:r>
            <a:endParaRPr b="0" lang="fr-FR" sz="4400" spc="-1" strike="noStrike">
              <a:solidFill>
                <a:srgbClr val="000000"/>
              </a:solidFill>
              <a:latin typeface="Arial"/>
            </a:endParaRPr>
          </a:p>
        </p:txBody>
      </p:sp>
      <p:sp>
        <p:nvSpPr>
          <p:cNvPr id="17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fr-FR" sz="2000" spc="-1" strike="noStrike">
                <a:solidFill>
                  <a:srgbClr val="000000"/>
                </a:solidFill>
                <a:latin typeface="Arial"/>
              </a:rPr>
              <a:t>Cliquez pour modifier le format des notes</a:t>
            </a:r>
            <a:endParaRPr b="0" lang="fr-FR" sz="2000" spc="-1" strike="noStrike">
              <a:solidFill>
                <a:srgbClr val="000000"/>
              </a:solidFill>
              <a:latin typeface="Arial"/>
            </a:endParaRPr>
          </a:p>
        </p:txBody>
      </p:sp>
      <p:sp>
        <p:nvSpPr>
          <p:cNvPr id="17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pc="-1" strike="noStrike">
                <a:solidFill>
                  <a:srgbClr val="000000"/>
                </a:solidFill>
                <a:latin typeface="Times New Roman"/>
              </a:rPr>
              <a:t>&lt;en-tête&gt;</a:t>
            </a:r>
            <a:endParaRPr b="0" lang="fr-FR" sz="1400" spc="-1" strike="noStrike">
              <a:solidFill>
                <a:srgbClr val="000000"/>
              </a:solidFill>
              <a:latin typeface="Times New Roman"/>
            </a:endParaRPr>
          </a:p>
        </p:txBody>
      </p:sp>
      <p:sp>
        <p:nvSpPr>
          <p:cNvPr id="17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fr-FR" sz="1400" spc="-1" strike="noStrike">
                <a:solidFill>
                  <a:srgbClr val="000000"/>
                </a:solidFill>
                <a:latin typeface="Times New Roman"/>
              </a:defRPr>
            </a:lvl1pPr>
          </a:lstStyle>
          <a:p>
            <a:pPr indent="0" algn="r">
              <a:buNone/>
            </a:pPr>
            <a:r>
              <a:rPr b="0" lang="fr-FR" sz="1400" spc="-1" strike="noStrike">
                <a:solidFill>
                  <a:srgbClr val="000000"/>
                </a:solidFill>
                <a:latin typeface="Times New Roman"/>
              </a:rPr>
              <a:t>&lt;date/heure&gt;</a:t>
            </a:r>
            <a:endParaRPr b="0" lang="fr-FR" sz="1400" spc="-1" strike="noStrike">
              <a:solidFill>
                <a:srgbClr val="000000"/>
              </a:solidFill>
              <a:latin typeface="Times New Roman"/>
            </a:endParaRPr>
          </a:p>
        </p:txBody>
      </p:sp>
      <p:sp>
        <p:nvSpPr>
          <p:cNvPr id="17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fr-FR" sz="1400" spc="-1" strike="noStrike">
                <a:solidFill>
                  <a:srgbClr val="000000"/>
                </a:solidFill>
                <a:latin typeface="Times New Roman"/>
              </a:defRPr>
            </a:lvl1pPr>
          </a:lstStyle>
          <a:p>
            <a:pPr indent="0">
              <a:buNone/>
            </a:pPr>
            <a:r>
              <a:rPr b="0" lang="fr-FR" sz="1400" spc="-1" strike="noStrike">
                <a:solidFill>
                  <a:srgbClr val="000000"/>
                </a:solidFill>
                <a:latin typeface="Times New Roman"/>
              </a:rPr>
              <a:t>&lt;pied de page&gt;</a:t>
            </a:r>
            <a:endParaRPr b="0" lang="fr-FR" sz="1400" spc="-1" strike="noStrike">
              <a:solidFill>
                <a:srgbClr val="000000"/>
              </a:solidFill>
              <a:latin typeface="Times New Roman"/>
            </a:endParaRPr>
          </a:p>
        </p:txBody>
      </p:sp>
      <p:sp>
        <p:nvSpPr>
          <p:cNvPr id="17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pc="-1" strike="noStrike">
                <a:solidFill>
                  <a:srgbClr val="000000"/>
                </a:solidFill>
                <a:latin typeface="Times New Roman"/>
              </a:defRPr>
            </a:lvl1pPr>
          </a:lstStyle>
          <a:p>
            <a:pPr indent="0" algn="r">
              <a:buNone/>
            </a:pPr>
            <a:fld id="{713BD391-6974-445D-BE0D-257EB02505B8}" type="slidenum">
              <a:rPr b="0" lang="fr-FR" sz="1400" spc="-1" strike="noStrike">
                <a:solidFill>
                  <a:srgbClr val="000000"/>
                </a:solidFill>
                <a:latin typeface="Times New Roman"/>
              </a:rPr>
              <a:t>&lt;numéro&gt;</a:t>
            </a:fld>
            <a:endParaRPr b="0" lang="fr-F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body"/>
          </p:nvPr>
        </p:nvSpPr>
        <p:spPr>
          <a:xfrm>
            <a:off x="709560" y="4861080"/>
            <a:ext cx="5679000" cy="4604400"/>
          </a:xfrm>
          <a:prstGeom prst="rect">
            <a:avLst/>
          </a:prstGeom>
          <a:noFill/>
          <a:ln w="0">
            <a:noFill/>
          </a:ln>
        </p:spPr>
        <p:txBody>
          <a:bodyPr lIns="0" rIns="0" tIns="0" bIns="0" anchor="t">
            <a:noAutofit/>
          </a:bodyPr>
          <a:p>
            <a:pPr marL="216000" indent="0">
              <a:lnSpc>
                <a:spcPct val="100000"/>
              </a:lnSpc>
              <a:buNone/>
              <a:tabLst>
                <a:tab algn="l" pos="0"/>
              </a:tabLst>
            </a:pPr>
            <a:r>
              <a:rPr b="0" lang="fr-FR" sz="2000" spc="-1" strike="noStrike">
                <a:solidFill>
                  <a:srgbClr val="000000"/>
                </a:solidFill>
                <a:latin typeface="Arial"/>
              </a:rPr>
              <a:t>Cela explique le temps d’arrêt parfois assez long du container</a:t>
            </a:r>
            <a:endParaRPr b="0" lang="fr-FR" sz="2000" spc="-1" strike="noStrike">
              <a:solidFill>
                <a:srgbClr val="000000"/>
              </a:solidFill>
              <a:latin typeface="Arial"/>
            </a:endParaRPr>
          </a:p>
        </p:txBody>
      </p:sp>
      <p:sp>
        <p:nvSpPr>
          <p:cNvPr id="549" name="TextShape 2"/>
          <p:cNvSpPr/>
          <p:nvPr/>
        </p:nvSpPr>
        <p:spPr>
          <a:xfrm>
            <a:off x="4021200" y="9721800"/>
            <a:ext cx="3075480" cy="510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50AE319-06D6-46CE-94CB-195CDCF5D121}" type="slidenum">
              <a:rPr b="0" lang="fr-FR" sz="1200" spc="-1" strike="noStrike">
                <a:solidFill>
                  <a:srgbClr val="000000"/>
                </a:solidFill>
                <a:latin typeface="+mn-lt"/>
                <a:ea typeface="+mn-ea"/>
              </a:rPr>
              <a:t>&lt;numéro&gt;</a:t>
            </a:fld>
            <a:endParaRPr b="0" lang="fr-FR" sz="1200" spc="-1" strike="noStrike">
              <a:solidFill>
                <a:srgbClr val="000000"/>
              </a:solidFill>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body"/>
          </p:nvPr>
        </p:nvSpPr>
        <p:spPr>
          <a:xfrm>
            <a:off x="709560" y="4861080"/>
            <a:ext cx="5679000" cy="4604400"/>
          </a:xfrm>
          <a:prstGeom prst="rect">
            <a:avLst/>
          </a:prstGeom>
          <a:noFill/>
          <a:ln w="0">
            <a:noFill/>
          </a:ln>
        </p:spPr>
        <p:txBody>
          <a:bodyPr lIns="0" rIns="0" tIns="0" bIns="0" anchor="t">
            <a:noAutofit/>
          </a:bodyPr>
          <a:p>
            <a:pPr marL="216000" indent="0">
              <a:lnSpc>
                <a:spcPct val="100000"/>
              </a:lnSpc>
              <a:buNone/>
              <a:tabLst>
                <a:tab algn="l" pos="0"/>
              </a:tabLst>
            </a:pPr>
            <a:r>
              <a:rPr b="0" lang="fr-FR" sz="2000" spc="-1" strike="noStrike">
                <a:solidFill>
                  <a:srgbClr val="000000"/>
                </a:solidFill>
                <a:latin typeface="Arial"/>
              </a:rPr>
              <a:t>Qu’en déduire de la mise à jour d’un container ?</a:t>
            </a:r>
            <a:endParaRPr b="0" lang="fr-FR" sz="2000" spc="-1" strike="noStrike">
              <a:solidFill>
                <a:srgbClr val="000000"/>
              </a:solidFill>
              <a:latin typeface="Arial"/>
            </a:endParaRPr>
          </a:p>
        </p:txBody>
      </p:sp>
      <p:sp>
        <p:nvSpPr>
          <p:cNvPr id="551" name="TextShape 2"/>
          <p:cNvSpPr/>
          <p:nvPr/>
        </p:nvSpPr>
        <p:spPr>
          <a:xfrm>
            <a:off x="4021200" y="9721800"/>
            <a:ext cx="3075480" cy="510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6A8E2A1-DA8B-4321-B7EF-C5238781B338}" type="slidenum">
              <a:rPr b="0" lang="fr-FR" sz="1200" spc="-1" strike="noStrike">
                <a:solidFill>
                  <a:srgbClr val="000000"/>
                </a:solidFill>
                <a:latin typeface="+mn-lt"/>
                <a:ea typeface="+mn-ea"/>
              </a:rPr>
              <a:t>&lt;numéro&gt;</a:t>
            </a:fld>
            <a:endParaRPr b="0" lang="fr-FR" sz="1200" spc="-1" strike="noStrike">
              <a:solidFill>
                <a:srgbClr val="000000"/>
              </a:solidFill>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body"/>
          </p:nvPr>
        </p:nvSpPr>
        <p:spPr>
          <a:xfrm>
            <a:off x="709560" y="4861080"/>
            <a:ext cx="5679000" cy="4604400"/>
          </a:xfrm>
          <a:prstGeom prst="rect">
            <a:avLst/>
          </a:prstGeom>
          <a:noFill/>
          <a:ln w="0">
            <a:noFill/>
          </a:ln>
        </p:spPr>
        <p:txBody>
          <a:bodyPr lIns="0" rIns="0" tIns="0" bIns="0" anchor="t">
            <a:noAutofit/>
          </a:bodyPr>
          <a:p>
            <a:pPr marL="216000" indent="0">
              <a:buNone/>
            </a:pPr>
            <a:endParaRPr b="0" lang="fr-FR" sz="1800" spc="-1" strike="noStrike">
              <a:solidFill>
                <a:srgbClr val="000000"/>
              </a:solidFill>
              <a:latin typeface="Arial"/>
            </a:endParaRPr>
          </a:p>
        </p:txBody>
      </p:sp>
      <p:sp>
        <p:nvSpPr>
          <p:cNvPr id="553" name="TextShape 2"/>
          <p:cNvSpPr/>
          <p:nvPr/>
        </p:nvSpPr>
        <p:spPr>
          <a:xfrm>
            <a:off x="4021200" y="9721800"/>
            <a:ext cx="3075480" cy="510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58D05F6-7584-42D4-976E-369950D9A66D}" type="slidenum">
              <a:rPr b="0" lang="fr-FR" sz="1200" spc="-1" strike="noStrike">
                <a:solidFill>
                  <a:srgbClr val="000000"/>
                </a:solidFill>
                <a:latin typeface="+mn-lt"/>
                <a:ea typeface="+mn-ea"/>
              </a:rPr>
              <a:t>&lt;numéro&gt;</a:t>
            </a:fld>
            <a:endParaRPr b="0" lang="fr-FR" sz="12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0"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1"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38"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39"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0"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1"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2"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43"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0"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5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5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5"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6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69"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77"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79"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0"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1"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2"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3"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84"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4"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6"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9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9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0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0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09"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3"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5"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6"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1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1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1"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23"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4"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5"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6"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7"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28"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5"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3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4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4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4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0"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5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5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5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5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2"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64"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5"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6"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7"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8"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69"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1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1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4"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fr-FR" sz="4400" spc="-1" strike="noStrike">
              <a:solidFill>
                <a:srgbClr val="000000"/>
              </a:solidFill>
              <a:latin typeface="Arial"/>
            </a:endParaRPr>
          </a:p>
        </p:txBody>
      </p:sp>
      <p:sp>
        <p:nvSpPr>
          <p:cNvPr id="2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
        <p:nvSpPr>
          <p:cNvPr id="28"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fr-FR"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75f55"/>
        </a:solidFill>
      </p:bgPr>
    </p:bg>
    <p:spTree>
      <p:nvGrpSpPr>
        <p:cNvPr id="1" name=""/>
        <p:cNvGrpSpPr/>
        <p:nvPr/>
      </p:nvGrpSpPr>
      <p:grpSpPr>
        <a:xfrm>
          <a:off x="0" y="0"/>
          <a:ext cx="0" cy="0"/>
          <a:chOff x="0" y="0"/>
          <a:chExt cx="0" cy="0"/>
        </a:xfrm>
      </p:grpSpPr>
      <p:sp>
        <p:nvSpPr>
          <p:cNvPr id="0" name="CustomShape 1" hidden="1"/>
          <p:cNvSpPr/>
          <p:nvPr/>
        </p:nvSpPr>
        <p:spPr>
          <a:xfrm>
            <a:off x="0" y="1234440"/>
            <a:ext cx="9142920" cy="318960"/>
          </a:xfrm>
          <a:prstGeom prst="rect">
            <a:avLst/>
          </a:prstGeom>
          <a:solidFill>
            <a:srgbClr val="ffffff"/>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1" name="CustomShape 2" hidden="1"/>
          <p:cNvSpPr/>
          <p:nvPr/>
        </p:nvSpPr>
        <p:spPr>
          <a:xfrm>
            <a:off x="0" y="1280160"/>
            <a:ext cx="532440" cy="227520"/>
          </a:xfrm>
          <a:prstGeom prst="rect">
            <a:avLst/>
          </a:prstGeom>
          <a:solidFill>
            <a:schemeClr val="accent2">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 name="CustomShape 3" hidden="1"/>
          <p:cNvSpPr/>
          <p:nvPr/>
        </p:nvSpPr>
        <p:spPr>
          <a:xfrm>
            <a:off x="590400" y="1280160"/>
            <a:ext cx="8552520" cy="227520"/>
          </a:xfrm>
          <a:prstGeom prst="rect">
            <a:avLst/>
          </a:prstGeom>
          <a:solidFill>
            <a:schemeClr val="accent1">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 name="CustomShape 4"/>
          <p:cNvSpPr/>
          <p:nvPr/>
        </p:nvSpPr>
        <p:spPr>
          <a:xfrm>
            <a:off x="0" y="5970960"/>
            <a:ext cx="9142920" cy="885960"/>
          </a:xfrm>
          <a:prstGeom prst="rect">
            <a:avLst/>
          </a:prstGeom>
          <a:solidFill>
            <a:srgbClr val="ffffff"/>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 name="CustomShape 5"/>
          <p:cNvSpPr/>
          <p:nvPr/>
        </p:nvSpPr>
        <p:spPr>
          <a:xfrm>
            <a:off x="-9000" y="6053400"/>
            <a:ext cx="2248200" cy="712080"/>
          </a:xfrm>
          <a:prstGeom prst="rect">
            <a:avLst/>
          </a:prstGeom>
          <a:solidFill>
            <a:schemeClr val="accent2">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5" name="CustomShape 6"/>
          <p:cNvSpPr/>
          <p:nvPr/>
        </p:nvSpPr>
        <p:spPr>
          <a:xfrm>
            <a:off x="2359080" y="6044040"/>
            <a:ext cx="6783840" cy="712080"/>
          </a:xfrm>
          <a:prstGeom prst="rect">
            <a:avLst/>
          </a:prstGeom>
          <a:solidFill>
            <a:schemeClr val="accent1">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fr-FR" sz="1800" spc="-1" strike="noStrike">
                <a:solidFill>
                  <a:srgbClr val="000000"/>
                </a:solidFill>
                <a:latin typeface="Arial"/>
              </a:rPr>
              <a:t>Cliquez pour éditer le format du texte-titre</a:t>
            </a:r>
            <a:endParaRPr b="0" lang="fr-FR" sz="1800" spc="-1" strike="noStrike">
              <a:solidFill>
                <a:srgbClr val="000000"/>
              </a:solidFill>
              <a:latin typeface="Arial"/>
            </a:endParaRPr>
          </a:p>
        </p:txBody>
      </p:sp>
      <p:sp>
        <p:nvSpPr>
          <p:cNvPr id="7"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Cliquez pour éditer le format du plan de texte</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niveau de plan</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Troisième niveau de plan</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Quatrième niveau de plan</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Cinquième niveau de plan</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Sixième niveau de plan</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Septième niveau de plan</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1234440"/>
            <a:ext cx="9142920" cy="318960"/>
          </a:xfrm>
          <a:prstGeom prst="rect">
            <a:avLst/>
          </a:prstGeom>
          <a:solidFill>
            <a:srgbClr val="ffffff"/>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5" name="CustomShape 2"/>
          <p:cNvSpPr/>
          <p:nvPr/>
        </p:nvSpPr>
        <p:spPr>
          <a:xfrm>
            <a:off x="0" y="1280160"/>
            <a:ext cx="532440" cy="227520"/>
          </a:xfrm>
          <a:prstGeom prst="rect">
            <a:avLst/>
          </a:prstGeom>
          <a:solidFill>
            <a:schemeClr val="accent2">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6" name="CustomShape 3"/>
          <p:cNvSpPr/>
          <p:nvPr/>
        </p:nvSpPr>
        <p:spPr>
          <a:xfrm>
            <a:off x="590400" y="1280160"/>
            <a:ext cx="8552520" cy="227520"/>
          </a:xfrm>
          <a:prstGeom prst="rect">
            <a:avLst/>
          </a:prstGeom>
          <a:solidFill>
            <a:schemeClr val="accent1">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48"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tile tx="0" ty="0" sx="100000" sy="100000" algn="tl"/>
        </a:blipFill>
      </p:bgPr>
    </p:bg>
    <p:spTree>
      <p:nvGrpSpPr>
        <p:cNvPr id="1" name=""/>
        <p:cNvGrpSpPr/>
        <p:nvPr/>
      </p:nvGrpSpPr>
      <p:grpSpPr>
        <a:xfrm>
          <a:off x="0" y="0"/>
          <a:ext cx="0" cy="0"/>
          <a:chOff x="0" y="0"/>
          <a:chExt cx="0" cy="0"/>
        </a:xfrm>
      </p:grpSpPr>
      <p:sp>
        <p:nvSpPr>
          <p:cNvPr id="85" name="CustomShape 1" hidden="1"/>
          <p:cNvSpPr/>
          <p:nvPr/>
        </p:nvSpPr>
        <p:spPr>
          <a:xfrm>
            <a:off x="0" y="1234440"/>
            <a:ext cx="9142920" cy="318960"/>
          </a:xfrm>
          <a:prstGeom prst="rect">
            <a:avLst/>
          </a:prstGeom>
          <a:solidFill>
            <a:srgbClr val="ffffff"/>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86" name="CustomShape 2" hidden="1"/>
          <p:cNvSpPr/>
          <p:nvPr/>
        </p:nvSpPr>
        <p:spPr>
          <a:xfrm>
            <a:off x="0" y="1280160"/>
            <a:ext cx="532440" cy="227520"/>
          </a:xfrm>
          <a:prstGeom prst="rect">
            <a:avLst/>
          </a:prstGeom>
          <a:solidFill>
            <a:schemeClr val="accent2">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87" name="CustomShape 3" hidden="1"/>
          <p:cNvSpPr/>
          <p:nvPr/>
        </p:nvSpPr>
        <p:spPr>
          <a:xfrm>
            <a:off x="590400" y="1280160"/>
            <a:ext cx="8552520" cy="227520"/>
          </a:xfrm>
          <a:prstGeom prst="rect">
            <a:avLst/>
          </a:prstGeom>
          <a:solidFill>
            <a:schemeClr val="accent1">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88" name="CustomShape 5"/>
          <p:cNvSpPr/>
          <p:nvPr/>
        </p:nvSpPr>
        <p:spPr>
          <a:xfrm>
            <a:off x="0" y="1523880"/>
            <a:ext cx="9142920" cy="1141920"/>
          </a:xfrm>
          <a:prstGeom prst="rect">
            <a:avLst/>
          </a:prstGeom>
          <a:solidFill>
            <a:srgbClr val="ffffff"/>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89" name="CustomShape 6"/>
          <p:cNvSpPr/>
          <p:nvPr/>
        </p:nvSpPr>
        <p:spPr>
          <a:xfrm>
            <a:off x="0" y="1600200"/>
            <a:ext cx="1294200" cy="989640"/>
          </a:xfrm>
          <a:prstGeom prst="rect">
            <a:avLst/>
          </a:prstGeom>
          <a:solidFill>
            <a:schemeClr val="accent2">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90" name="CustomShape 7"/>
          <p:cNvSpPr/>
          <p:nvPr/>
        </p:nvSpPr>
        <p:spPr>
          <a:xfrm>
            <a:off x="1371600" y="1600200"/>
            <a:ext cx="7771320" cy="989640"/>
          </a:xfrm>
          <a:prstGeom prst="rect">
            <a:avLst/>
          </a:prstGeom>
          <a:solidFill>
            <a:schemeClr val="accent1">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9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92"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9" name="CustomShape 1"/>
          <p:cNvSpPr/>
          <p:nvPr/>
        </p:nvSpPr>
        <p:spPr>
          <a:xfrm>
            <a:off x="0" y="1234440"/>
            <a:ext cx="9142920" cy="318960"/>
          </a:xfrm>
          <a:prstGeom prst="rect">
            <a:avLst/>
          </a:prstGeom>
          <a:solidFill>
            <a:srgbClr val="ffffff"/>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130" name="CustomShape 2"/>
          <p:cNvSpPr/>
          <p:nvPr/>
        </p:nvSpPr>
        <p:spPr>
          <a:xfrm>
            <a:off x="0" y="1280160"/>
            <a:ext cx="532440" cy="227520"/>
          </a:xfrm>
          <a:prstGeom prst="rect">
            <a:avLst/>
          </a:prstGeom>
          <a:solidFill>
            <a:schemeClr val="accent2">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131" name="CustomShape 3"/>
          <p:cNvSpPr/>
          <p:nvPr/>
        </p:nvSpPr>
        <p:spPr>
          <a:xfrm>
            <a:off x="590400" y="1280160"/>
            <a:ext cx="8552520" cy="227520"/>
          </a:xfrm>
          <a:prstGeom prst="rect">
            <a:avLst/>
          </a:prstGeom>
          <a:solidFill>
            <a:schemeClr val="accent1">
              <a:alpha val="100000"/>
            </a:schemeClr>
          </a:solidFill>
          <a:ln w="5076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13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fr-FR" sz="4400" spc="-1" strike="noStrike">
                <a:solidFill>
                  <a:srgbClr val="000000"/>
                </a:solidFill>
                <a:latin typeface="Arial"/>
              </a:rPr>
              <a:t>Cliquez pour éditer le format du texte-titre</a:t>
            </a:r>
            <a:endParaRPr b="0" lang="fr-FR" sz="4400" spc="-1" strike="noStrike">
              <a:solidFill>
                <a:srgbClr val="000000"/>
              </a:solidFill>
              <a:latin typeface="Arial"/>
            </a:endParaRPr>
          </a:p>
        </p:txBody>
      </p:sp>
      <p:sp>
        <p:nvSpPr>
          <p:cNvPr id="133"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solidFill>
                  <a:srgbClr val="000000"/>
                </a:solidFill>
                <a:latin typeface="Arial"/>
              </a:rPr>
              <a:t>Cliquez pour éditer le format du plan de texte</a:t>
            </a:r>
            <a:endParaRPr b="0" lang="fr-F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latin typeface="Arial"/>
              </a:rPr>
              <a:t>Second niveau de plan</a:t>
            </a:r>
            <a:endParaRPr b="0" lang="fr-F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latin typeface="Arial"/>
              </a:rPr>
              <a:t>Troisième niveau de plan</a:t>
            </a:r>
            <a:endParaRPr b="0" lang="fr-F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latin typeface="Arial"/>
              </a:rPr>
              <a:t>Quatrième niveau de plan</a:t>
            </a:r>
            <a:endParaRPr b="0" lang="fr-F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Cinquième niveau de plan</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Sixième niveau de plan</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Septième niveau de plan</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4.png"/><Relationship Id="rId3" Type="http://schemas.openxmlformats.org/officeDocument/2006/relationships/image" Target="../media/image4.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image" Target="../media/image4.png"/><Relationship Id="rId7" Type="http://schemas.openxmlformats.org/officeDocument/2006/relationships/image" Target="../media/image4.png"/><Relationship Id="rId8" Type="http://schemas.openxmlformats.org/officeDocument/2006/relationships/image" Target="../media/image4.png"/><Relationship Id="rId9" Type="http://schemas.openxmlformats.org/officeDocument/2006/relationships/image" Target="../media/image4.png"/><Relationship Id="rId10" Type="http://schemas.openxmlformats.org/officeDocument/2006/relationships/image" Target="../media/image4.png"/><Relationship Id="rId11" Type="http://schemas.openxmlformats.org/officeDocument/2006/relationships/image" Target="../media/image4.png"/><Relationship Id="rId1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9.png"/><Relationship Id="rId7"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hyperlink" Target="http://www.opencontainers.org/" TargetMode="External"/><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slideLayout" Target="../slideLayouts/slideLayout13.xml"/><Relationship Id="rId8"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4.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4.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4.png"/><Relationship Id="rId15"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4.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4.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4.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16.png"/><Relationship Id="rId5"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p:nvPr/>
        </p:nvSpPr>
        <p:spPr>
          <a:xfrm>
            <a:off x="2357280" y="2214720"/>
            <a:ext cx="6476040" cy="1827720"/>
          </a:xfrm>
          <a:prstGeom prst="rect">
            <a:avLst/>
          </a:prstGeom>
          <a:noFill/>
          <a:ln w="0">
            <a:noFill/>
          </a:ln>
        </p:spPr>
        <p:style>
          <a:lnRef idx="0"/>
          <a:fillRef idx="0"/>
          <a:effectRef idx="0"/>
          <a:fontRef idx="minor"/>
        </p:style>
        <p:txBody>
          <a:bodyPr lIns="90000" rIns="90000" tIns="45000" bIns="45000" anchor="b">
            <a:noAutofit/>
          </a:bodyPr>
          <a:p>
            <a:pPr>
              <a:lnSpc>
                <a:spcPct val="100000"/>
              </a:lnSpc>
            </a:pPr>
            <a:r>
              <a:rPr b="0" lang="fr-FR" sz="4400" spc="-1" strike="noStrike" cap="all">
                <a:solidFill>
                  <a:srgbClr val="ebddc3"/>
                </a:solidFill>
                <a:latin typeface="Tw Cen MT"/>
                <a:ea typeface="DejaVu Sans"/>
              </a:rPr>
              <a:t>Bases de la containairisation</a:t>
            </a:r>
            <a:endParaRPr b="0" lang="fr-FR" sz="4400" spc="-1" strike="noStrike">
              <a:solidFill>
                <a:srgbClr val="000000"/>
              </a:solidFill>
              <a:latin typeface="Arial"/>
            </a:endParaRPr>
          </a:p>
          <a:p>
            <a:pPr>
              <a:lnSpc>
                <a:spcPct val="100000"/>
              </a:lnSpc>
            </a:pPr>
            <a:r>
              <a:rPr b="0" lang="fr-FR" sz="4400" spc="-1" strike="noStrike" cap="all">
                <a:solidFill>
                  <a:srgbClr val="ebddc3"/>
                </a:solidFill>
                <a:latin typeface="Tw Cen MT"/>
                <a:ea typeface="DejaVu Sans"/>
              </a:rPr>
              <a:t>R4D09</a:t>
            </a:r>
            <a:endParaRPr b="0" lang="fr-FR" sz="4400" spc="-1" strike="noStrike">
              <a:solidFill>
                <a:srgbClr val="000000"/>
              </a:solidFill>
              <a:latin typeface="Arial"/>
            </a:endParaRPr>
          </a:p>
        </p:txBody>
      </p:sp>
      <p:sp>
        <p:nvSpPr>
          <p:cNvPr id="177" name="TextShape 2"/>
          <p:cNvSpPr/>
          <p:nvPr/>
        </p:nvSpPr>
        <p:spPr>
          <a:xfrm>
            <a:off x="2362320" y="6050160"/>
            <a:ext cx="6704640" cy="6847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1600" spc="-1" strike="noStrike">
                <a:solidFill>
                  <a:srgbClr val="ffffff"/>
                </a:solidFill>
                <a:latin typeface="Tw Cen MT"/>
                <a:ea typeface="DejaVu Sans"/>
              </a:rPr>
              <a:t>Jean-marc Pouchoulon Avril 2023</a:t>
            </a:r>
            <a:endParaRPr b="0" lang="fr-F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Cgroups cas d’usage</a:t>
            </a:r>
            <a:endParaRPr b="0" lang="fr-FR" sz="4400" spc="-1" strike="noStrike">
              <a:solidFill>
                <a:srgbClr val="000000"/>
              </a:solidFill>
              <a:latin typeface="Arial"/>
            </a:endParaRPr>
          </a:p>
        </p:txBody>
      </p:sp>
      <p:sp>
        <p:nvSpPr>
          <p:cNvPr id="195"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1050" spc="-1" strike="noStrike">
                <a:solidFill>
                  <a:srgbClr val="000000"/>
                </a:solidFill>
                <a:latin typeface="Tw Cen MT"/>
                <a:ea typeface="DejaVu Sans"/>
              </a:rPr>
              <a:t>Source https://www.kernel.org/doc/Documentation/cgroups/cgroups.txt </a:t>
            </a:r>
            <a:endParaRPr b="0" lang="fr-FR" sz="105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pic>
        <p:nvPicPr>
          <p:cNvPr id="196" name="Picture 2" descr=""/>
          <p:cNvPicPr/>
          <p:nvPr/>
        </p:nvPicPr>
        <p:blipFill>
          <a:blip r:embed="rId1"/>
          <a:stretch/>
        </p:blipFill>
        <p:spPr>
          <a:xfrm>
            <a:off x="467640" y="1989000"/>
            <a:ext cx="8592840" cy="4103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97"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Les sous systèmes des Cgroups</a:t>
            </a:r>
            <a:endParaRPr b="0" lang="fr-FR" sz="4400" spc="-1" strike="noStrike">
              <a:solidFill>
                <a:srgbClr val="000000"/>
              </a:solidFill>
              <a:latin typeface="Arial"/>
            </a:endParaRPr>
          </a:p>
        </p:txBody>
      </p:sp>
      <p:sp>
        <p:nvSpPr>
          <p:cNvPr id="198"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lvl="1" marL="777240" indent="-456840">
              <a:lnSpc>
                <a:spcPct val="100000"/>
              </a:lnSpc>
              <a:buClr>
                <a:srgbClr val="94b6d2"/>
              </a:buClr>
              <a:buSzPct val="70000"/>
              <a:buFont typeface="Wingdings 2" charset="2"/>
              <a:buChar char=""/>
            </a:pPr>
            <a:r>
              <a:rPr b="0" lang="fr-FR" sz="2400" spc="-1" strike="noStrike">
                <a:solidFill>
                  <a:srgbClr val="dd8047"/>
                </a:solidFill>
                <a:latin typeface="Tw Cen MT"/>
                <a:ea typeface="DejaVu Sans"/>
              </a:rPr>
              <a:t>cpuset </a:t>
            </a:r>
            <a:r>
              <a:rPr b="0" lang="fr-FR" sz="2400" spc="-1" strike="noStrike">
                <a:solidFill>
                  <a:srgbClr val="000000"/>
                </a:solidFill>
                <a:latin typeface="Tw Cen MT"/>
                <a:ea typeface="DejaVu Sans"/>
              </a:rPr>
              <a:t> : affectation des cpu et de la mémoire à un groupe de process (NUMA)</a:t>
            </a:r>
            <a:endParaRPr b="0" lang="fr-FR" sz="2400" spc="-1" strike="noStrike">
              <a:solidFill>
                <a:srgbClr val="000000"/>
              </a:solidFill>
              <a:latin typeface="Arial"/>
            </a:endParaRPr>
          </a:p>
          <a:p>
            <a:pPr lvl="1" marL="777240" indent="-456840">
              <a:lnSpc>
                <a:spcPct val="100000"/>
              </a:lnSpc>
              <a:buClr>
                <a:srgbClr val="94b6d2"/>
              </a:buClr>
              <a:buSzPct val="70000"/>
              <a:buFont typeface="Wingdings 2" charset="2"/>
              <a:buChar char=""/>
            </a:pPr>
            <a:r>
              <a:rPr b="0" lang="fr-FR" sz="2400" spc="-1" strike="noStrike">
                <a:solidFill>
                  <a:srgbClr val="dd8047"/>
                </a:solidFill>
                <a:latin typeface="Tw Cen MT"/>
                <a:ea typeface="DejaVu Sans"/>
              </a:rPr>
              <a:t>blkio </a:t>
            </a:r>
            <a:r>
              <a:rPr b="0" lang="fr-FR" sz="2400" spc="-1" strike="noStrike">
                <a:solidFill>
                  <a:srgbClr val="000000"/>
                </a:solidFill>
                <a:latin typeface="Tw Cen MT"/>
                <a:ea typeface="DejaVu Sans"/>
              </a:rPr>
              <a:t>: permet de répartir la bande passante par device.</a:t>
            </a:r>
            <a:endParaRPr b="0" lang="fr-FR" sz="2400" spc="-1" strike="noStrike">
              <a:solidFill>
                <a:srgbClr val="000000"/>
              </a:solidFill>
              <a:latin typeface="Arial"/>
            </a:endParaRPr>
          </a:p>
          <a:p>
            <a:pPr lvl="1" marL="777240" indent="-456840">
              <a:lnSpc>
                <a:spcPct val="100000"/>
              </a:lnSpc>
              <a:buClr>
                <a:srgbClr val="94b6d2"/>
              </a:buClr>
              <a:buSzPct val="70000"/>
              <a:buFont typeface="Wingdings 2" charset="2"/>
              <a:buChar char=""/>
            </a:pPr>
            <a:r>
              <a:rPr b="0" lang="fr-FR" sz="2400" spc="-1" strike="noStrike">
                <a:solidFill>
                  <a:srgbClr val="dd8047"/>
                </a:solidFill>
                <a:latin typeface="Tw Cen MT"/>
                <a:ea typeface="DejaVu Sans"/>
              </a:rPr>
              <a:t>perf_event</a:t>
            </a:r>
            <a:r>
              <a:rPr b="0" lang="fr-FR" sz="2400" spc="-1" strike="noStrike">
                <a:solidFill>
                  <a:srgbClr val="000000"/>
                </a:solidFill>
                <a:latin typeface="Tw Cen MT"/>
                <a:ea typeface="DejaVu Sans"/>
              </a:rPr>
              <a:t> : permet de monitorer un cgroup avec des outils d’analyse de la performance ( sans ca on ne monitore q’un seul process). </a:t>
            </a:r>
            <a:endParaRPr b="0" lang="fr-FR" sz="2400" spc="-1" strike="noStrike">
              <a:solidFill>
                <a:srgbClr val="000000"/>
              </a:solidFill>
              <a:latin typeface="Arial"/>
            </a:endParaRPr>
          </a:p>
          <a:p>
            <a:pPr lvl="1" marL="777240" indent="-456840">
              <a:lnSpc>
                <a:spcPct val="100000"/>
              </a:lnSpc>
              <a:buClr>
                <a:srgbClr val="94b6d2"/>
              </a:buClr>
              <a:buSzPct val="70000"/>
              <a:buFont typeface="Wingdings 2" charset="2"/>
              <a:buChar char=""/>
            </a:pPr>
            <a:r>
              <a:rPr b="0" lang="fr-FR" sz="2400" spc="-1" strike="noStrike">
                <a:solidFill>
                  <a:srgbClr val="dd8047"/>
                </a:solidFill>
                <a:latin typeface="Tw Cen MT"/>
                <a:ea typeface="DejaVu Sans"/>
              </a:rPr>
              <a:t>cpu</a:t>
            </a:r>
            <a:r>
              <a:rPr b="0" lang="fr-FR" sz="2400" spc="-1" strike="noStrike">
                <a:solidFill>
                  <a:srgbClr val="000000"/>
                </a:solidFill>
                <a:latin typeface="Tw Cen MT"/>
                <a:ea typeface="DejaVu Sans"/>
              </a:rPr>
              <a:t>: permet de répartir les cpu par cgroups.</a:t>
            </a:r>
            <a:endParaRPr b="0" lang="fr-FR" sz="2400" spc="-1" strike="noStrike">
              <a:solidFill>
                <a:srgbClr val="000000"/>
              </a:solidFill>
              <a:latin typeface="Arial"/>
            </a:endParaRPr>
          </a:p>
          <a:p>
            <a:pPr lvl="1" marL="777240" indent="-456840">
              <a:lnSpc>
                <a:spcPct val="100000"/>
              </a:lnSpc>
              <a:buClr>
                <a:srgbClr val="94b6d2"/>
              </a:buClr>
              <a:buSzPct val="70000"/>
              <a:buFont typeface="Wingdings 2" charset="2"/>
              <a:buChar char=""/>
            </a:pPr>
            <a:r>
              <a:rPr b="0" lang="fr-FR" sz="2400" spc="-1" strike="noStrike">
                <a:solidFill>
                  <a:srgbClr val="000000"/>
                </a:solidFill>
                <a:latin typeface="Tw Cen MT"/>
                <a:ea typeface="DejaVu Sans"/>
              </a:rPr>
              <a:t>ffic per each network interface for applications within various cgroups</a:t>
            </a:r>
            <a:endParaRPr b="0" lang="fr-FR" sz="2400" spc="-1" strike="noStrike">
              <a:solidFill>
                <a:srgbClr val="000000"/>
              </a:solidFill>
              <a:latin typeface="Arial"/>
            </a:endParaRPr>
          </a:p>
          <a:p>
            <a:pPr lvl="1" marL="777240" indent="-456840">
              <a:lnSpc>
                <a:spcPct val="100000"/>
              </a:lnSpc>
              <a:buClr>
                <a:srgbClr val="94b6d2"/>
              </a:buClr>
              <a:buSzPct val="70000"/>
              <a:buFont typeface="Wingdings 2" charset="2"/>
              <a:buChar char=""/>
            </a:pPr>
            <a:r>
              <a:rPr b="0" lang="fr-FR" sz="2400" spc="-1" strike="noStrike">
                <a:solidFill>
                  <a:srgbClr val="dd8047"/>
                </a:solidFill>
                <a:latin typeface="Tw Cen MT"/>
                <a:ea typeface="DejaVu Sans"/>
              </a:rPr>
              <a:t>net_cls</a:t>
            </a:r>
            <a:r>
              <a:rPr b="0" lang="fr-FR" sz="2400" spc="-1" strike="noStrike">
                <a:solidFill>
                  <a:srgbClr val="000000"/>
                </a:solidFill>
                <a:latin typeface="Tw Cen MT"/>
                <a:ea typeface="DejaVu Sans"/>
              </a:rPr>
              <a:t> : permet de tagger des paquets réseaux par cgroup afin de leur donner une priorité ( par l’outil tc )</a:t>
            </a:r>
            <a:endParaRPr b="0" lang="fr-F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99" name="TextShape 6"/>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Les sous systèmes des Cgroups</a:t>
            </a:r>
            <a:endParaRPr b="0" lang="fr-FR" sz="4400" spc="-1" strike="noStrike">
              <a:solidFill>
                <a:srgbClr val="000000"/>
              </a:solidFill>
              <a:latin typeface="Arial"/>
            </a:endParaRPr>
          </a:p>
        </p:txBody>
      </p:sp>
      <p:sp>
        <p:nvSpPr>
          <p:cNvPr id="200" name="TextShape 7"/>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lvl="1" marL="777240" indent="-456840">
              <a:lnSpc>
                <a:spcPct val="100000"/>
              </a:lnSpc>
              <a:buClr>
                <a:srgbClr val="94b6d2"/>
              </a:buClr>
              <a:buSzPct val="70000"/>
              <a:buFont typeface="Wingdings 2" charset="2"/>
              <a:buChar char=""/>
            </a:pPr>
            <a:r>
              <a:rPr b="0" lang="fr-FR" sz="2200" spc="-1" strike="noStrike">
                <a:solidFill>
                  <a:srgbClr val="dd8047"/>
                </a:solidFill>
                <a:latin typeface="Tw Cen MT"/>
                <a:ea typeface="DejaVu Sans"/>
              </a:rPr>
              <a:t>cpuacct</a:t>
            </a:r>
            <a:r>
              <a:rPr b="0" lang="fr-FR" sz="2200" spc="-1" strike="noStrike">
                <a:solidFill>
                  <a:srgbClr val="000000"/>
                </a:solidFill>
                <a:latin typeface="Tw Cen MT"/>
                <a:ea typeface="DejaVu Sans"/>
              </a:rPr>
              <a:t>: permet de générer des rapports  automatiquement sur le CPU consommé par les process d’un cgroup, y compris les tâches filles. </a:t>
            </a:r>
            <a:endParaRPr b="0" lang="fr-FR" sz="2200" spc="-1" strike="noStrike">
              <a:solidFill>
                <a:srgbClr val="000000"/>
              </a:solidFill>
              <a:latin typeface="Arial"/>
            </a:endParaRPr>
          </a:p>
          <a:p>
            <a:pPr lvl="1" marL="777240" indent="-456840">
              <a:lnSpc>
                <a:spcPct val="100000"/>
              </a:lnSpc>
              <a:buClr>
                <a:srgbClr val="94b6d2"/>
              </a:buClr>
              <a:buSzPct val="70000"/>
              <a:buFont typeface="Wingdings 2" charset="2"/>
              <a:buChar char=""/>
            </a:pPr>
            <a:r>
              <a:rPr b="0" lang="fr-FR" sz="2200" spc="-1" strike="noStrike">
                <a:solidFill>
                  <a:srgbClr val="dd8047"/>
                </a:solidFill>
                <a:latin typeface="Tw Cen MT"/>
                <a:ea typeface="DejaVu Sans"/>
              </a:rPr>
              <a:t>memory: </a:t>
            </a:r>
            <a:r>
              <a:rPr b="0" lang="fr-FR" sz="2200" spc="-1" strike="noStrike">
                <a:solidFill>
                  <a:srgbClr val="000000"/>
                </a:solidFill>
                <a:latin typeface="Tw Cen MT"/>
                <a:ea typeface="DejaVu Sans"/>
              </a:rPr>
              <a:t>permet de générer des rapports automatiquement sur la mémoire consommé par les process d’un cgroup, de la limiter à une valeur et même de killer le process par “oom killer” si il dépasse cette limite.</a:t>
            </a:r>
            <a:endParaRPr b="0" lang="fr-FR" sz="2200" spc="-1" strike="noStrike">
              <a:solidFill>
                <a:srgbClr val="000000"/>
              </a:solidFill>
              <a:latin typeface="Arial"/>
            </a:endParaRPr>
          </a:p>
          <a:p>
            <a:pPr lvl="1" marL="777240" indent="-456840">
              <a:lnSpc>
                <a:spcPct val="100000"/>
              </a:lnSpc>
              <a:buClr>
                <a:srgbClr val="94b6d2"/>
              </a:buClr>
              <a:buSzPct val="70000"/>
              <a:buFont typeface="Wingdings 2" charset="2"/>
              <a:buChar char=""/>
            </a:pPr>
            <a:r>
              <a:rPr b="0" lang="fr-FR" sz="2200" spc="-1" strike="noStrike">
                <a:solidFill>
                  <a:srgbClr val="dd8047"/>
                </a:solidFill>
                <a:latin typeface="Tw Cen MT"/>
                <a:ea typeface="DejaVu Sans"/>
              </a:rPr>
              <a:t>devices</a:t>
            </a:r>
            <a:r>
              <a:rPr b="0" lang="fr-FR" sz="2200" spc="-1" strike="noStrike">
                <a:solidFill>
                  <a:srgbClr val="000000"/>
                </a:solidFill>
                <a:latin typeface="Tw Cen MT"/>
                <a:ea typeface="DejaVu Sans"/>
              </a:rPr>
              <a:t>: permet ou interdit l’accès des devices au process des cgroups. </a:t>
            </a:r>
            <a:endParaRPr b="0" lang="fr-FR" sz="2200" spc="-1" strike="noStrike">
              <a:solidFill>
                <a:srgbClr val="000000"/>
              </a:solidFill>
              <a:latin typeface="Arial"/>
            </a:endParaRPr>
          </a:p>
          <a:p>
            <a:pPr lvl="1" marL="777240" indent="-456840">
              <a:lnSpc>
                <a:spcPct val="100000"/>
              </a:lnSpc>
              <a:buClr>
                <a:srgbClr val="94b6d2"/>
              </a:buClr>
              <a:buSzPct val="70000"/>
              <a:buFont typeface="Wingdings 2" charset="2"/>
              <a:buChar char=""/>
            </a:pPr>
            <a:r>
              <a:rPr b="0" lang="fr-FR" sz="2200" spc="-1" strike="noStrike">
                <a:solidFill>
                  <a:srgbClr val="dd8047"/>
                </a:solidFill>
                <a:latin typeface="Tw Cen MT"/>
                <a:ea typeface="DejaVu Sans"/>
              </a:rPr>
              <a:t>freeze</a:t>
            </a:r>
            <a:r>
              <a:rPr b="0" lang="fr-FR" sz="2200" spc="-1" strike="noStrike">
                <a:solidFill>
                  <a:srgbClr val="000000"/>
                </a:solidFill>
                <a:latin typeface="Tw Cen MT"/>
                <a:ea typeface="DejaVu Sans"/>
              </a:rPr>
              <a:t>: permet de suspendre ou de réveiller des process des cgroups.</a:t>
            </a:r>
            <a:endParaRPr b="0" lang="fr-FR" sz="2200" spc="-1" strike="noStrike">
              <a:solidFill>
                <a:srgbClr val="000000"/>
              </a:solidFill>
              <a:latin typeface="Arial"/>
            </a:endParaRPr>
          </a:p>
          <a:p>
            <a:pPr lvl="1" marL="777240" indent="-456840">
              <a:lnSpc>
                <a:spcPct val="100000"/>
              </a:lnSpc>
              <a:buClr>
                <a:srgbClr val="94b6d2"/>
              </a:buClr>
              <a:buSzPct val="70000"/>
              <a:buFont typeface="Wingdings 2" charset="2"/>
              <a:buChar char=""/>
            </a:pPr>
            <a:r>
              <a:rPr b="0" lang="fr-FR" sz="2200" spc="-1" strike="noStrike">
                <a:solidFill>
                  <a:srgbClr val="dd8047"/>
                </a:solidFill>
                <a:latin typeface="Tw Cen MT"/>
                <a:ea typeface="DejaVu Sans"/>
              </a:rPr>
              <a:t>net_prio</a:t>
            </a:r>
            <a:r>
              <a:rPr b="0" lang="fr-FR" sz="2200" spc="-1" strike="noStrike">
                <a:solidFill>
                  <a:srgbClr val="000000"/>
                </a:solidFill>
                <a:latin typeface="Tw Cen MT"/>
                <a:ea typeface="DejaVu Sans"/>
              </a:rPr>
              <a:t> : permet d’affecter une priorité au traffic réseau par cgroups </a:t>
            </a:r>
            <a:endParaRPr b="0" lang="fr-FR"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01"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Manipuler les Cgroups</a:t>
            </a:r>
            <a:endParaRPr b="0" lang="fr-FR" sz="4400" spc="-1" strike="noStrike">
              <a:solidFill>
                <a:srgbClr val="000000"/>
              </a:solidFill>
              <a:latin typeface="Arial"/>
            </a:endParaRPr>
          </a:p>
        </p:txBody>
      </p:sp>
      <p:sp>
        <p:nvSpPr>
          <p:cNvPr id="202" name="TextShape 2"/>
          <p:cNvSpPr/>
          <p:nvPr/>
        </p:nvSpPr>
        <p:spPr>
          <a:xfrm>
            <a:off x="251640" y="1600200"/>
            <a:ext cx="8280000" cy="449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900" spc="-1" strike="noStrike">
                <a:solidFill>
                  <a:srgbClr val="000000"/>
                </a:solidFill>
                <a:latin typeface="Tw Cen MT"/>
                <a:ea typeface="DejaVu Sans"/>
              </a:rPr>
              <a:t>Deux façons de faire: </a:t>
            </a:r>
            <a:endParaRPr b="0" lang="fr-FR" sz="2900" spc="-1" strike="noStrike">
              <a:solidFill>
                <a:srgbClr val="000000"/>
              </a:solidFill>
              <a:latin typeface="Arial"/>
            </a:endParaRPr>
          </a:p>
          <a:p>
            <a:pPr marL="514440" indent="-514080">
              <a:lnSpc>
                <a:spcPct val="100000"/>
              </a:lnSpc>
              <a:buClr>
                <a:srgbClr val="dd8047"/>
              </a:buClr>
              <a:buSzPct val="60000"/>
              <a:buFont typeface="Wingdings" charset="2"/>
              <a:buAutoNum type="arabicPeriod"/>
            </a:pPr>
            <a:r>
              <a:rPr b="0" lang="fr-FR" sz="2900" spc="-1" strike="noStrike">
                <a:solidFill>
                  <a:srgbClr val="000000"/>
                </a:solidFill>
                <a:latin typeface="Tw Cen MT"/>
                <a:ea typeface="DejaVu Sans"/>
              </a:rPr>
              <a:t>Via un montage d’un filesystem de type cgroup</a:t>
            </a:r>
            <a:endParaRPr b="0" lang="fr-FR" sz="2900" spc="-1" strike="noStrike">
              <a:solidFill>
                <a:srgbClr val="000000"/>
              </a:solidFill>
              <a:latin typeface="Arial"/>
            </a:endParaRPr>
          </a:p>
          <a:p>
            <a:pPr marL="514440" indent="-514080">
              <a:lnSpc>
                <a:spcPct val="100000"/>
              </a:lnSpc>
              <a:buClr>
                <a:srgbClr val="dd8047"/>
              </a:buClr>
              <a:buSzPct val="60000"/>
              <a:buFont typeface="Wingdings" charset="2"/>
              <a:buAutoNum type="arabicPeriod"/>
            </a:pPr>
            <a:r>
              <a:rPr b="0" lang="fr-FR" sz="2900" spc="-1" strike="noStrike">
                <a:solidFill>
                  <a:srgbClr val="000000"/>
                </a:solidFill>
                <a:latin typeface="Tw Cen MT"/>
                <a:ea typeface="DejaVu Sans"/>
              </a:rPr>
              <a:t>Via le package cgroup-bin</a:t>
            </a: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r>
              <a:rPr b="0" lang="fr-FR" sz="2900" spc="-1" strike="noStrike">
                <a:solidFill>
                  <a:srgbClr val="000000"/>
                </a:solidFill>
                <a:latin typeface="Tw Cen MT"/>
                <a:ea typeface="DejaVu Sans"/>
              </a:rPr>
              <a:t>Les cgroup sont positionnés sous /sys/fs/cgroup par les distributions Redhat et Debian mais on peut affecter un autre point de montage ( voir TP )</a:t>
            </a: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Les Capabilities</a:t>
            </a:r>
            <a:endParaRPr b="0" lang="fr-FR" sz="4400" spc="-1" strike="noStrike">
              <a:solidFill>
                <a:srgbClr val="000000"/>
              </a:solidFill>
              <a:latin typeface="Arial"/>
            </a:endParaRPr>
          </a:p>
        </p:txBody>
      </p:sp>
      <p:sp>
        <p:nvSpPr>
          <p:cNvPr id="204"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3200" spc="-1" strike="noStrike">
                <a:solidFill>
                  <a:srgbClr val="000000"/>
                </a:solidFill>
                <a:latin typeface="Tw Cen MT"/>
                <a:ea typeface="DejaVu Sans"/>
              </a:rPr>
              <a:t>En natif sous linux, chaque process pour effectuer une action privilégiée doit avoir un jeton ( posix capabilities ) prouvant qu'il est autorisé à le faire.</a:t>
            </a:r>
            <a:endParaRPr b="0" lang="fr-FR" sz="3200" spc="-1" strike="noStrike">
              <a:solidFill>
                <a:srgbClr val="000000"/>
              </a:solidFill>
              <a:latin typeface="Arial"/>
            </a:endParaRPr>
          </a:p>
          <a:p>
            <a:pPr>
              <a:lnSpc>
                <a:spcPct val="100000"/>
              </a:lnSpc>
            </a:pPr>
            <a:r>
              <a:rPr b="0" lang="fr-FR" sz="3200" spc="-1" strike="noStrike">
                <a:solidFill>
                  <a:srgbClr val="000000"/>
                </a:solidFill>
                <a:latin typeface="Tw Cen MT"/>
                <a:ea typeface="DejaVu Sans"/>
              </a:rPr>
              <a:t>Ex: On peut interdire à root de sniffer en supprimant CAP_SYS_NET</a:t>
            </a:r>
            <a:endParaRPr b="0" lang="fr-FR" sz="3200" spc="-1" strike="noStrike">
              <a:solidFill>
                <a:srgbClr val="000000"/>
              </a:solidFill>
              <a:latin typeface="Arial"/>
            </a:endParaRPr>
          </a:p>
          <a:p>
            <a:pPr>
              <a:lnSpc>
                <a:spcPct val="100000"/>
              </a:lnSpc>
            </a:pPr>
            <a:r>
              <a:rPr b="0" i="1" lang="fr-FR" sz="3200" spc="-1" strike="noStrike">
                <a:solidFill>
                  <a:srgbClr val="000000"/>
                </a:solidFill>
                <a:latin typeface="Tw Cen MT"/>
                <a:ea typeface="DejaVu Sans"/>
              </a:rPr>
              <a:t>[root@testetab /]# tcpdump -i any</a:t>
            </a:r>
            <a:endParaRPr b="0" lang="fr-FR" sz="3200" spc="-1" strike="noStrike">
              <a:solidFill>
                <a:srgbClr val="000000"/>
              </a:solidFill>
              <a:latin typeface="Arial"/>
            </a:endParaRPr>
          </a:p>
          <a:p>
            <a:pPr>
              <a:lnSpc>
                <a:spcPct val="100000"/>
              </a:lnSpc>
            </a:pPr>
            <a:r>
              <a:rPr b="0" i="1" lang="fr-FR" sz="3200" spc="-1" strike="noStrike">
                <a:solidFill>
                  <a:srgbClr val="000000"/>
                </a:solidFill>
                <a:latin typeface="Tw Cen MT"/>
                <a:ea typeface="DejaVu Sans"/>
              </a:rPr>
              <a:t>tcpdump: socket: Operation not permitted</a:t>
            </a:r>
            <a:endParaRPr b="0" lang="fr-FR" sz="320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Capabilities sur un guest vserver</a:t>
            </a:r>
            <a:endParaRPr b="0" lang="fr-FR" sz="4400" spc="-1" strike="noStrike">
              <a:solidFill>
                <a:srgbClr val="000000"/>
              </a:solidFill>
              <a:latin typeface="Arial"/>
            </a:endParaRPr>
          </a:p>
        </p:txBody>
      </p:sp>
      <p:sp>
        <p:nvSpPr>
          <p:cNvPr id="206"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2900" spc="-1" strike="noStrike">
              <a:solidFill>
                <a:srgbClr val="000000"/>
              </a:solidFill>
              <a:latin typeface="Tw Cen MT"/>
              <a:ea typeface="DejaVu Sans"/>
            </a:endParaRPr>
          </a:p>
        </p:txBody>
      </p:sp>
      <p:pic>
        <p:nvPicPr>
          <p:cNvPr id="207" name="Picture 2" descr=""/>
          <p:cNvPicPr/>
          <p:nvPr/>
        </p:nvPicPr>
        <p:blipFill>
          <a:blip r:embed="rId1"/>
          <a:stretch/>
        </p:blipFill>
        <p:spPr>
          <a:xfrm>
            <a:off x="285480" y="1737360"/>
            <a:ext cx="8639640" cy="48952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179640" y="1628640"/>
            <a:ext cx="8856000" cy="5111640"/>
          </a:xfrm>
          <a:prstGeom prst="rect">
            <a:avLst/>
          </a:prstGeom>
          <a:solidFill>
            <a:schemeClr val="bg1">
              <a:lumMod val="85000"/>
            </a:schemeClr>
          </a:soli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09" name="TextShape 2"/>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Containers: Schéma général </a:t>
            </a:r>
            <a:endParaRPr b="0" lang="fr-FR" sz="4400" spc="-1" strike="noStrike">
              <a:solidFill>
                <a:srgbClr val="000000"/>
              </a:solidFill>
              <a:latin typeface="Arial"/>
            </a:endParaRPr>
          </a:p>
        </p:txBody>
      </p:sp>
      <p:sp>
        <p:nvSpPr>
          <p:cNvPr id="210" name="CustomShape 3"/>
          <p:cNvSpPr/>
          <p:nvPr/>
        </p:nvSpPr>
        <p:spPr>
          <a:xfrm>
            <a:off x="3708000" y="2349000"/>
            <a:ext cx="2303280" cy="1799280"/>
          </a:xfrm>
          <a:prstGeom prst="heart">
            <a:avLst/>
          </a:prstGeom>
          <a:gradFill rotWithShape="0">
            <a:gsLst>
              <a:gs pos="0">
                <a:srgbClr val="779637"/>
              </a:gs>
              <a:gs pos="100000">
                <a:srgbClr val="9bc348"/>
              </a:gs>
            </a:gsLst>
            <a:lin ang="16200000"/>
          </a:gradFill>
          <a:ln>
            <a:solidFill>
              <a:srgbClr val="98b855"/>
            </a:solidFill>
            <a:round/>
          </a:ln>
          <a:effectLst>
            <a:outerShdw blurRad="38160" dir="5400000" dist="29880" rotWithShape="0">
              <a:srgbClr val="000000">
                <a:alpha val="45000"/>
              </a:srgbClr>
            </a:outerShdw>
          </a:effectLst>
        </p:spPr>
        <p:style>
          <a:lnRef idx="1">
            <a:schemeClr val="accent3"/>
          </a:lnRef>
          <a:fillRef idx="3">
            <a:schemeClr val="accent3"/>
          </a:fillRef>
          <a:effectRef idx="2">
            <a:schemeClr val="accent3"/>
          </a:effectRef>
          <a:fontRef idx="minor"/>
        </p:style>
        <p:txBody>
          <a:bodyPr lIns="90000" rIns="90000" tIns="45000" bIns="45000" anchor="ctr">
            <a:noAutofit/>
          </a:bodyPr>
          <a:p>
            <a:pPr algn="ctr">
              <a:lnSpc>
                <a:spcPct val="100000"/>
              </a:lnSpc>
            </a:pPr>
            <a:r>
              <a:rPr b="0" lang="fr-FR" sz="1800" spc="-1" strike="noStrike">
                <a:solidFill>
                  <a:srgbClr val="ffffff"/>
                </a:solidFill>
                <a:latin typeface="Tw Cen MT"/>
                <a:ea typeface="DejaVu Sans"/>
              </a:rPr>
              <a:t>Linux Kernel</a:t>
            </a:r>
            <a:endParaRPr b="0" lang="fr-FR" sz="1800" spc="-1" strike="noStrike">
              <a:solidFill>
                <a:srgbClr val="000000"/>
              </a:solidFill>
              <a:latin typeface="Arial"/>
            </a:endParaRPr>
          </a:p>
        </p:txBody>
      </p:sp>
      <p:sp>
        <p:nvSpPr>
          <p:cNvPr id="211" name="CustomShape 4"/>
          <p:cNvSpPr/>
          <p:nvPr/>
        </p:nvSpPr>
        <p:spPr>
          <a:xfrm>
            <a:off x="6444360" y="1989000"/>
            <a:ext cx="2591280" cy="2735280"/>
          </a:xfrm>
          <a:prstGeom prst="wedgeRectCallout">
            <a:avLst>
              <a:gd name="adj1" fmla="val -71642"/>
              <a:gd name="adj2" fmla="val -4016"/>
            </a:avLst>
          </a:prstGeom>
          <a:gradFill rotWithShape="0">
            <a:gsLst>
              <a:gs pos="0">
                <a:srgbClr val="2e5f99"/>
              </a:gs>
              <a:gs pos="100000">
                <a:srgbClr val="3c7ac7"/>
              </a:gs>
            </a:gsLst>
            <a:lin ang="16200000"/>
          </a:gra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Tw Cen MT"/>
                <a:ea typeface="DejaVu Sans"/>
              </a:rPr>
              <a:t>NAMESPACE</a:t>
            </a:r>
            <a:endParaRPr b="0" lang="fr-FR" sz="1800" spc="-1" strike="noStrike">
              <a:solidFill>
                <a:srgbClr val="000000"/>
              </a:solidFill>
              <a:latin typeface="Arial"/>
            </a:endParaRPr>
          </a:p>
          <a:p>
            <a:pPr algn="ctr">
              <a:lnSpc>
                <a:spcPct val="100000"/>
              </a:lnSpc>
            </a:pPr>
            <a:r>
              <a:rPr b="0" lang="fr-FR" sz="1800" spc="-1" strike="noStrike">
                <a:solidFill>
                  <a:srgbClr val="ffffff"/>
                </a:solidFill>
                <a:latin typeface="Tw Cen MT"/>
                <a:ea typeface="DejaVu Sans"/>
              </a:rPr>
              <a:t>bin  boot  dev</a:t>
            </a:r>
            <a:r>
              <a:rPr b="0" lang="fr-FR" sz="1800" spc="-1" strike="noStrike">
                <a:solidFill>
                  <a:srgbClr val="ffffff"/>
                </a:solidFill>
                <a:latin typeface="Tw Cen MT"/>
                <a:ea typeface="DejaVu Sans"/>
              </a:rPr>
              <a:t>	</a:t>
            </a:r>
            <a:r>
              <a:rPr b="0" lang="fr-FR" sz="1800" spc="-1" strike="noStrike">
                <a:solidFill>
                  <a:srgbClr val="ffffff"/>
                </a:solidFill>
                <a:latin typeface="Tw Cen MT"/>
                <a:ea typeface="DejaVu Sans"/>
              </a:rPr>
              <a:t>etc  home  initrd.img  lib  lib64  lost+found  media  mnt  opt</a:t>
            </a:r>
            <a:r>
              <a:rPr b="0" lang="fr-FR" sz="1800" spc="-1" strike="noStrike">
                <a:solidFill>
                  <a:srgbClr val="ffffff"/>
                </a:solidFill>
                <a:latin typeface="Tw Cen MT"/>
                <a:ea typeface="DejaVu Sans"/>
              </a:rPr>
              <a:t>	</a:t>
            </a:r>
            <a:r>
              <a:rPr b="0" lang="fr-FR" sz="1800" spc="-1" strike="noStrike">
                <a:solidFill>
                  <a:srgbClr val="ffffff"/>
                </a:solidFill>
                <a:latin typeface="Tw Cen MT"/>
                <a:ea typeface="DejaVu Sans"/>
              </a:rPr>
              <a:t>proc  root  run  sbin  srv  sys  tmp  usr  var</a:t>
            </a:r>
            <a:r>
              <a:rPr b="0" lang="fr-FR" sz="1800" spc="-1" strike="noStrike">
                <a:solidFill>
                  <a:srgbClr val="ffffff"/>
                </a:solidFill>
                <a:latin typeface="Tw Cen MT"/>
                <a:ea typeface="DejaVu Sans"/>
              </a:rPr>
              <a:t>	</a:t>
            </a:r>
            <a:r>
              <a:rPr b="0" lang="fr-FR" sz="1800" spc="-1" strike="noStrike">
                <a:solidFill>
                  <a:srgbClr val="ffffff"/>
                </a:solidFill>
                <a:latin typeface="Tw Cen MT"/>
                <a:ea typeface="DejaVu Sans"/>
              </a:rPr>
              <a:t>vmlinuz</a:t>
            </a: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p:txBody>
      </p:sp>
      <p:pic>
        <p:nvPicPr>
          <p:cNvPr id="212" name="Image 6" descr=""/>
          <p:cNvPicPr/>
          <p:nvPr/>
        </p:nvPicPr>
        <p:blipFill>
          <a:blip r:embed="rId1"/>
          <a:stretch/>
        </p:blipFill>
        <p:spPr>
          <a:xfrm>
            <a:off x="8100360" y="1989000"/>
            <a:ext cx="718920" cy="794160"/>
          </a:xfrm>
          <a:prstGeom prst="rect">
            <a:avLst/>
          </a:prstGeom>
          <a:ln w="0">
            <a:noFill/>
          </a:ln>
        </p:spPr>
      </p:pic>
      <p:sp>
        <p:nvSpPr>
          <p:cNvPr id="213" name="CustomShape 5"/>
          <p:cNvSpPr/>
          <p:nvPr/>
        </p:nvSpPr>
        <p:spPr>
          <a:xfrm>
            <a:off x="467640" y="1989000"/>
            <a:ext cx="2591280" cy="2735280"/>
          </a:xfrm>
          <a:prstGeom prst="wedgeRectCallout">
            <a:avLst>
              <a:gd name="adj1" fmla="val 77960"/>
              <a:gd name="adj2" fmla="val -7259"/>
            </a:avLst>
          </a:prstGeom>
          <a:solidFill>
            <a:schemeClr val="accent2"/>
          </a:soli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Tw Cen MT"/>
                <a:ea typeface="DejaVu Sans"/>
              </a:rPr>
              <a:t>NAMESPACE</a:t>
            </a: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a:p>
            <a:pPr algn="ctr">
              <a:lnSpc>
                <a:spcPct val="100000"/>
              </a:lnSpc>
            </a:pPr>
            <a:r>
              <a:rPr b="0" lang="fr-FR" sz="1800" spc="-1" strike="noStrike">
                <a:solidFill>
                  <a:srgbClr val="ffffff"/>
                </a:solidFill>
                <a:latin typeface="Tw Cen MT"/>
                <a:ea typeface="DejaVu Sans"/>
              </a:rPr>
              <a:t>bin  boot  dev</a:t>
            </a:r>
            <a:r>
              <a:rPr b="0" lang="fr-FR" sz="1800" spc="-1" strike="noStrike">
                <a:solidFill>
                  <a:srgbClr val="ffffff"/>
                </a:solidFill>
                <a:latin typeface="Tw Cen MT"/>
                <a:ea typeface="DejaVu Sans"/>
              </a:rPr>
              <a:t>	</a:t>
            </a:r>
            <a:r>
              <a:rPr b="0" lang="fr-FR" sz="1800" spc="-1" strike="noStrike">
                <a:solidFill>
                  <a:srgbClr val="ffffff"/>
                </a:solidFill>
                <a:latin typeface="Tw Cen MT"/>
                <a:ea typeface="DejaVu Sans"/>
              </a:rPr>
              <a:t>etc  home  initrd.img  lib  lib64  lost+found  media  mnt  opt</a:t>
            </a:r>
            <a:r>
              <a:rPr b="0" lang="fr-FR" sz="1800" spc="-1" strike="noStrike">
                <a:solidFill>
                  <a:srgbClr val="ffffff"/>
                </a:solidFill>
                <a:latin typeface="Tw Cen MT"/>
                <a:ea typeface="DejaVu Sans"/>
              </a:rPr>
              <a:t>	</a:t>
            </a:r>
            <a:r>
              <a:rPr b="0" lang="fr-FR" sz="1800" spc="-1" strike="noStrike">
                <a:solidFill>
                  <a:srgbClr val="ffffff"/>
                </a:solidFill>
                <a:latin typeface="Tw Cen MT"/>
                <a:ea typeface="DejaVu Sans"/>
              </a:rPr>
              <a:t>proc  root  run  sbin  srv  sys  tmp  usr  var</a:t>
            </a:r>
            <a:r>
              <a:rPr b="0" lang="fr-FR" sz="1800" spc="-1" strike="noStrike">
                <a:solidFill>
                  <a:srgbClr val="ffffff"/>
                </a:solidFill>
                <a:latin typeface="Tw Cen MT"/>
                <a:ea typeface="DejaVu Sans"/>
              </a:rPr>
              <a:t>	</a:t>
            </a:r>
            <a:r>
              <a:rPr b="0" lang="fr-FR" sz="1800" spc="-1" strike="noStrike">
                <a:solidFill>
                  <a:srgbClr val="ffffff"/>
                </a:solidFill>
                <a:latin typeface="Tw Cen MT"/>
                <a:ea typeface="DejaVu Sans"/>
              </a:rPr>
              <a:t>vmlinuz</a:t>
            </a: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p:txBody>
      </p:sp>
      <p:pic>
        <p:nvPicPr>
          <p:cNvPr id="214" name="Image 9" descr=""/>
          <p:cNvPicPr/>
          <p:nvPr/>
        </p:nvPicPr>
        <p:blipFill>
          <a:blip r:embed="rId2"/>
          <a:stretch/>
        </p:blipFill>
        <p:spPr>
          <a:xfrm>
            <a:off x="467640" y="1989000"/>
            <a:ext cx="718920" cy="794160"/>
          </a:xfrm>
          <a:prstGeom prst="rect">
            <a:avLst/>
          </a:prstGeom>
          <a:ln w="0">
            <a:noFill/>
          </a:ln>
        </p:spPr>
      </p:pic>
      <p:pic>
        <p:nvPicPr>
          <p:cNvPr id="215" name="Image 10" descr=""/>
          <p:cNvPicPr/>
          <p:nvPr/>
        </p:nvPicPr>
        <p:blipFill>
          <a:blip r:embed="rId3"/>
          <a:stretch/>
        </p:blipFill>
        <p:spPr>
          <a:xfrm>
            <a:off x="2339640" y="1989000"/>
            <a:ext cx="718920" cy="794160"/>
          </a:xfrm>
          <a:prstGeom prst="rect">
            <a:avLst/>
          </a:prstGeom>
          <a:ln w="0">
            <a:noFill/>
          </a:ln>
        </p:spPr>
      </p:pic>
      <p:sp>
        <p:nvSpPr>
          <p:cNvPr id="216" name="CustomShape 6"/>
          <p:cNvSpPr/>
          <p:nvPr/>
        </p:nvSpPr>
        <p:spPr>
          <a:xfrm>
            <a:off x="3564000" y="4293000"/>
            <a:ext cx="2591280" cy="2347920"/>
          </a:xfrm>
          <a:prstGeom prst="wedgeRectCallout">
            <a:avLst>
              <a:gd name="adj1" fmla="val -265"/>
              <a:gd name="adj2" fmla="val -72375"/>
            </a:avLst>
          </a:prstGeom>
          <a:solidFill>
            <a:schemeClr val="accent5"/>
          </a:soli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endParaRPr b="0" lang="fr-FR" sz="1800" spc="-1" strike="noStrike">
              <a:solidFill>
                <a:srgbClr val="000000"/>
              </a:solidFill>
              <a:latin typeface="Arial"/>
            </a:endParaRPr>
          </a:p>
          <a:p>
            <a:pPr algn="ctr">
              <a:lnSpc>
                <a:spcPct val="100000"/>
              </a:lnSpc>
            </a:pPr>
            <a:r>
              <a:rPr b="0" lang="fr-FR" sz="1800" spc="-1" strike="noStrike">
                <a:solidFill>
                  <a:srgbClr val="ffffff"/>
                </a:solidFill>
                <a:latin typeface="Tw Cen MT"/>
                <a:ea typeface="DejaVu Sans"/>
              </a:rPr>
              <a:t>NAMESPACE</a:t>
            </a:r>
            <a:endParaRPr b="0" lang="fr-FR" sz="1800" spc="-1" strike="noStrike">
              <a:solidFill>
                <a:srgbClr val="000000"/>
              </a:solidFill>
              <a:latin typeface="Arial"/>
            </a:endParaRPr>
          </a:p>
          <a:p>
            <a:pPr algn="ctr">
              <a:lnSpc>
                <a:spcPct val="100000"/>
              </a:lnSpc>
            </a:pPr>
            <a:r>
              <a:rPr b="0" lang="fr-FR" sz="1800" spc="-1" strike="noStrike">
                <a:solidFill>
                  <a:srgbClr val="ffffff"/>
                </a:solidFill>
                <a:latin typeface="Tw Cen MT"/>
                <a:ea typeface="DejaVu Sans"/>
              </a:rPr>
              <a:t>bin  boot  dev</a:t>
            </a:r>
            <a:r>
              <a:rPr b="0" lang="fr-FR" sz="1800" spc="-1" strike="noStrike">
                <a:solidFill>
                  <a:srgbClr val="ffffff"/>
                </a:solidFill>
                <a:latin typeface="Tw Cen MT"/>
                <a:ea typeface="DejaVu Sans"/>
              </a:rPr>
              <a:t>	</a:t>
            </a:r>
            <a:r>
              <a:rPr b="0" lang="fr-FR" sz="1800" spc="-1" strike="noStrike">
                <a:solidFill>
                  <a:srgbClr val="ffffff"/>
                </a:solidFill>
                <a:latin typeface="Tw Cen MT"/>
                <a:ea typeface="DejaVu Sans"/>
              </a:rPr>
              <a:t>etc  home  initrd.img  lib  lib64  lost+found  media  mnt  opt</a:t>
            </a:r>
            <a:r>
              <a:rPr b="0" lang="fr-FR" sz="1800" spc="-1" strike="noStrike">
                <a:solidFill>
                  <a:srgbClr val="ffffff"/>
                </a:solidFill>
                <a:latin typeface="Tw Cen MT"/>
                <a:ea typeface="DejaVu Sans"/>
              </a:rPr>
              <a:t>	</a:t>
            </a:r>
            <a:r>
              <a:rPr b="0" lang="fr-FR" sz="1800" spc="-1" strike="noStrike">
                <a:solidFill>
                  <a:srgbClr val="ffffff"/>
                </a:solidFill>
                <a:latin typeface="Tw Cen MT"/>
                <a:ea typeface="DejaVu Sans"/>
              </a:rPr>
              <a:t>proc  root  run  sbin  srv  sys  tmp  usr  var</a:t>
            </a:r>
            <a:r>
              <a:rPr b="0" lang="fr-FR" sz="1800" spc="-1" strike="noStrike">
                <a:solidFill>
                  <a:srgbClr val="ffffff"/>
                </a:solidFill>
                <a:latin typeface="Tw Cen MT"/>
                <a:ea typeface="DejaVu Sans"/>
              </a:rPr>
              <a:t>	</a:t>
            </a:r>
            <a:r>
              <a:rPr b="0" lang="fr-FR" sz="1800" spc="-1" strike="noStrike">
                <a:solidFill>
                  <a:srgbClr val="ffffff"/>
                </a:solidFill>
                <a:latin typeface="Tw Cen MT"/>
                <a:ea typeface="DejaVu Sans"/>
              </a:rPr>
              <a:t>vmlinuz</a:t>
            </a:r>
            <a:endParaRPr b="0" lang="fr-FR" sz="1800" spc="-1" strike="noStrike">
              <a:solidFill>
                <a:srgbClr val="000000"/>
              </a:solidFill>
              <a:latin typeface="Arial"/>
            </a:endParaRPr>
          </a:p>
          <a:p>
            <a:pPr algn="ctr">
              <a:lnSpc>
                <a:spcPct val="100000"/>
              </a:lnSpc>
            </a:pPr>
            <a:endParaRPr b="0" lang="fr-FR" sz="1800" spc="-1" strike="noStrike">
              <a:solidFill>
                <a:srgbClr val="000000"/>
              </a:solidFill>
              <a:latin typeface="Arial"/>
            </a:endParaRPr>
          </a:p>
        </p:txBody>
      </p:sp>
      <p:pic>
        <p:nvPicPr>
          <p:cNvPr id="217" name="Image 13" descr=""/>
          <p:cNvPicPr/>
          <p:nvPr/>
        </p:nvPicPr>
        <p:blipFill>
          <a:blip r:embed="rId4"/>
          <a:stretch/>
        </p:blipFill>
        <p:spPr>
          <a:xfrm>
            <a:off x="539640" y="4005000"/>
            <a:ext cx="718920" cy="794160"/>
          </a:xfrm>
          <a:prstGeom prst="rect">
            <a:avLst/>
          </a:prstGeom>
          <a:ln w="0">
            <a:noFill/>
          </a:ln>
        </p:spPr>
      </p:pic>
      <p:pic>
        <p:nvPicPr>
          <p:cNvPr id="218" name="Image 14" descr=""/>
          <p:cNvPicPr/>
          <p:nvPr/>
        </p:nvPicPr>
        <p:blipFill>
          <a:blip r:embed="rId5"/>
          <a:stretch/>
        </p:blipFill>
        <p:spPr>
          <a:xfrm>
            <a:off x="2339640" y="4005000"/>
            <a:ext cx="718920" cy="794160"/>
          </a:xfrm>
          <a:prstGeom prst="rect">
            <a:avLst/>
          </a:prstGeom>
          <a:ln w="0">
            <a:noFill/>
          </a:ln>
        </p:spPr>
      </p:pic>
      <p:pic>
        <p:nvPicPr>
          <p:cNvPr id="219" name="Image 15" descr=""/>
          <p:cNvPicPr/>
          <p:nvPr/>
        </p:nvPicPr>
        <p:blipFill>
          <a:blip r:embed="rId6"/>
          <a:stretch/>
        </p:blipFill>
        <p:spPr>
          <a:xfrm>
            <a:off x="1763640" y="5445360"/>
            <a:ext cx="718920" cy="794160"/>
          </a:xfrm>
          <a:prstGeom prst="rect">
            <a:avLst/>
          </a:prstGeom>
          <a:ln w="0">
            <a:noFill/>
          </a:ln>
        </p:spPr>
      </p:pic>
      <p:pic>
        <p:nvPicPr>
          <p:cNvPr id="220" name="Image 16" descr=""/>
          <p:cNvPicPr/>
          <p:nvPr/>
        </p:nvPicPr>
        <p:blipFill>
          <a:blip r:embed="rId7"/>
          <a:stretch/>
        </p:blipFill>
        <p:spPr>
          <a:xfrm>
            <a:off x="3564000" y="4293000"/>
            <a:ext cx="718920" cy="794160"/>
          </a:xfrm>
          <a:prstGeom prst="rect">
            <a:avLst/>
          </a:prstGeom>
          <a:ln w="0">
            <a:noFill/>
          </a:ln>
        </p:spPr>
      </p:pic>
      <p:pic>
        <p:nvPicPr>
          <p:cNvPr id="221" name="Image 17" descr=""/>
          <p:cNvPicPr/>
          <p:nvPr/>
        </p:nvPicPr>
        <p:blipFill>
          <a:blip r:embed="rId8"/>
          <a:stretch/>
        </p:blipFill>
        <p:spPr>
          <a:xfrm>
            <a:off x="5436000" y="4293000"/>
            <a:ext cx="718920" cy="794160"/>
          </a:xfrm>
          <a:prstGeom prst="rect">
            <a:avLst/>
          </a:prstGeom>
          <a:ln w="0">
            <a:noFill/>
          </a:ln>
        </p:spPr>
      </p:pic>
      <p:pic>
        <p:nvPicPr>
          <p:cNvPr id="222" name="Image 18" descr=""/>
          <p:cNvPicPr/>
          <p:nvPr/>
        </p:nvPicPr>
        <p:blipFill>
          <a:blip r:embed="rId9"/>
          <a:stretch/>
        </p:blipFill>
        <p:spPr>
          <a:xfrm>
            <a:off x="5436000" y="5877360"/>
            <a:ext cx="718920" cy="794160"/>
          </a:xfrm>
          <a:prstGeom prst="rect">
            <a:avLst/>
          </a:prstGeom>
          <a:ln w="0">
            <a:noFill/>
          </a:ln>
        </p:spPr>
      </p:pic>
      <p:pic>
        <p:nvPicPr>
          <p:cNvPr id="223" name="Image 19" descr=""/>
          <p:cNvPicPr/>
          <p:nvPr/>
        </p:nvPicPr>
        <p:blipFill>
          <a:blip r:embed="rId10"/>
          <a:stretch/>
        </p:blipFill>
        <p:spPr>
          <a:xfrm>
            <a:off x="1915920" y="5597640"/>
            <a:ext cx="718920" cy="794160"/>
          </a:xfrm>
          <a:prstGeom prst="rect">
            <a:avLst/>
          </a:prstGeom>
          <a:ln w="0">
            <a:noFill/>
          </a:ln>
        </p:spPr>
      </p:pic>
      <p:pic>
        <p:nvPicPr>
          <p:cNvPr id="224" name="Image 20" descr=""/>
          <p:cNvPicPr/>
          <p:nvPr/>
        </p:nvPicPr>
        <p:blipFill>
          <a:blip r:embed="rId11"/>
          <a:stretch/>
        </p:blipFill>
        <p:spPr>
          <a:xfrm>
            <a:off x="6732360" y="5013000"/>
            <a:ext cx="718920" cy="794160"/>
          </a:xfrm>
          <a:prstGeom prst="rect">
            <a:avLst/>
          </a:prstGeom>
          <a:ln w="0">
            <a:noFill/>
          </a:ln>
        </p:spPr>
      </p:pic>
      <p:sp>
        <p:nvSpPr>
          <p:cNvPr id="225" name="CustomShape 7"/>
          <p:cNvSpPr/>
          <p:nvPr/>
        </p:nvSpPr>
        <p:spPr>
          <a:xfrm>
            <a:off x="3564000" y="1772640"/>
            <a:ext cx="244728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HOTE Linux (VM ou machine physique )</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26"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LXC ( Linux container)</a:t>
            </a:r>
            <a:endParaRPr b="0" lang="fr-FR" sz="4400" spc="-1" strike="noStrike">
              <a:solidFill>
                <a:srgbClr val="000000"/>
              </a:solidFill>
              <a:latin typeface="Arial"/>
            </a:endParaRPr>
          </a:p>
        </p:txBody>
      </p:sp>
      <p:sp>
        <p:nvSpPr>
          <p:cNvPr id="227"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Solution de containérisation comme vserver ou openvz qui vise à reproduire le comportement classique d’un serveur ( VmM ou machine physique).</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La solution LC s’appuie sur les </a:t>
            </a:r>
            <a:r>
              <a:rPr b="0" lang="fr-FR" sz="2900" spc="-1" strike="noStrike">
                <a:solidFill>
                  <a:srgbClr val="dd8047"/>
                </a:solidFill>
                <a:latin typeface="Tw Cen MT"/>
                <a:ea typeface="DejaVu Sans"/>
              </a:rPr>
              <a:t>Cgroups ( dans /sys/fs/cgroup/lxc ) , les Namespaces</a:t>
            </a:r>
            <a:r>
              <a:rPr b="0" lang="fr-FR" sz="2900" spc="-1" strike="noStrike">
                <a:solidFill>
                  <a:srgbClr val="000000"/>
                </a:solidFill>
                <a:latin typeface="Tw Cen MT"/>
                <a:ea typeface="DejaVu Sans"/>
              </a:rPr>
              <a:t> et </a:t>
            </a:r>
            <a:r>
              <a:rPr b="0" lang="fr-FR" sz="2900" spc="-1" strike="noStrike">
                <a:solidFill>
                  <a:srgbClr val="dd8047"/>
                </a:solidFill>
                <a:latin typeface="Tw Cen MT"/>
                <a:ea typeface="DejaVu Sans"/>
              </a:rPr>
              <a:t>les Capabilities</a:t>
            </a:r>
            <a:r>
              <a:rPr b="0" lang="fr-FR" sz="2900" spc="-1" strike="noStrike">
                <a:solidFill>
                  <a:srgbClr val="000000"/>
                </a:solidFill>
                <a:latin typeface="Tw Cen MT"/>
                <a:ea typeface="DejaVu Sans"/>
              </a:rPr>
              <a:t> qui permettent de contrôler et d’isoler un  ensemble de processus et forme donc un container.</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 </a:t>
            </a:r>
            <a:r>
              <a:rPr b="0" lang="fr-FR" sz="2900" spc="-1" strike="noStrike">
                <a:solidFill>
                  <a:srgbClr val="000000"/>
                </a:solidFill>
                <a:latin typeface="Tw Cen MT"/>
                <a:ea typeface="DejaVu Sans"/>
              </a:rPr>
              <a:t>La solution est encore « brut de fonderie » vis-à-vis de Vserver et d’OpenVz qui sont plus sécurisés,plus friendly et ont des fonctionnalités plus avancés. La version 1.0 semble être à la hauteur des attentes avec la possibilité d’avoir des containers non priviligiés fonctionnant en User Space grâce à l’implémentation du USER Name Space.</a:t>
            </a: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28"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LXC fichiers de Template</a:t>
            </a:r>
            <a:endParaRPr b="0" lang="fr-FR" sz="4400" spc="-1" strike="noStrike">
              <a:solidFill>
                <a:srgbClr val="000000"/>
              </a:solidFill>
              <a:latin typeface="Arial"/>
            </a:endParaRPr>
          </a:p>
        </p:txBody>
      </p:sp>
      <p:sp>
        <p:nvSpPr>
          <p:cNvPr id="229"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Les templates ( script qui créent les containers ) sont sous /usr/share/lxc/templates/ ( le template debian-wheezy est stocké sous le nom lxc-debian-wheezy ).</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Ils sont fournies avec les paquets de la distribution ou sur GitHub.</a:t>
            </a: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0"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LXC: les fichiers</a:t>
            </a:r>
            <a:endParaRPr b="0" lang="fr-FR" sz="4400" spc="-1" strike="noStrike">
              <a:solidFill>
                <a:srgbClr val="000000"/>
              </a:solidFill>
              <a:latin typeface="Arial"/>
            </a:endParaRPr>
          </a:p>
        </p:txBody>
      </p:sp>
      <p:sp>
        <p:nvSpPr>
          <p:cNvPr id="231"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/etc/lxc/auto afin de configurer la persistence  des containers ( lien symbolique à faire vers le fichier config du container)</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/var/lib/lxc/nom_du_container</a:t>
            </a:r>
            <a:endParaRPr b="0" lang="fr-FR" sz="2900" spc="-1" strike="noStrike">
              <a:solidFill>
                <a:srgbClr val="000000"/>
              </a:solidFill>
              <a:latin typeface="Arial"/>
            </a:endParaRPr>
          </a:p>
          <a:p>
            <a:pPr lvl="1" marL="640080" indent="-273960">
              <a:lnSpc>
                <a:spcPct val="100000"/>
              </a:lnSpc>
              <a:buClr>
                <a:srgbClr val="94b6d2"/>
              </a:buClr>
              <a:buSzPct val="70000"/>
              <a:buFont typeface="Wingdings 2" charset="2"/>
              <a:buChar char=""/>
            </a:pPr>
            <a:r>
              <a:rPr b="0" lang="fr-FR" sz="2600" spc="-1" strike="noStrike">
                <a:solidFill>
                  <a:srgbClr val="000000"/>
                </a:solidFill>
                <a:latin typeface="Tw Cen MT"/>
                <a:ea typeface="DejaVu Sans"/>
              </a:rPr>
              <a:t>rootfs ( l’arborescence du container)</a:t>
            </a:r>
            <a:endParaRPr b="0" lang="fr-FR" sz="2600" spc="-1" strike="noStrike">
              <a:solidFill>
                <a:srgbClr val="000000"/>
              </a:solidFill>
              <a:latin typeface="Arial"/>
            </a:endParaRPr>
          </a:p>
          <a:p>
            <a:pPr lvl="1" marL="640080" indent="-273960">
              <a:lnSpc>
                <a:spcPct val="100000"/>
              </a:lnSpc>
              <a:buClr>
                <a:srgbClr val="94b6d2"/>
              </a:buClr>
              <a:buSzPct val="70000"/>
              <a:buFont typeface="Wingdings 2" charset="2"/>
              <a:buChar char=""/>
            </a:pPr>
            <a:r>
              <a:rPr b="0" lang="fr-FR" sz="2600" spc="-1" strike="noStrike">
                <a:solidFill>
                  <a:srgbClr val="000000"/>
                </a:solidFill>
                <a:latin typeface="Tw Cen MT"/>
                <a:ea typeface="DejaVu Sans"/>
              </a:rPr>
              <a:t>config ( configuration du container)</a:t>
            </a:r>
            <a:endParaRPr b="0" lang="fr-FR" sz="2600" spc="-1" strike="noStrike">
              <a:solidFill>
                <a:srgbClr val="000000"/>
              </a:solidFill>
              <a:latin typeface="Arial"/>
            </a:endParaRPr>
          </a:p>
          <a:p>
            <a:pPr lvl="1" marL="640080" indent="-273960">
              <a:lnSpc>
                <a:spcPct val="100000"/>
              </a:lnSpc>
              <a:buClr>
                <a:srgbClr val="94b6d2"/>
              </a:buClr>
              <a:buSzPct val="70000"/>
              <a:buFont typeface="Wingdings 2" charset="2"/>
              <a:buChar char=""/>
            </a:pPr>
            <a:r>
              <a:rPr b="0" lang="fr-FR" sz="2600" spc="-1" strike="noStrike">
                <a:solidFill>
                  <a:srgbClr val="000000"/>
                </a:solidFill>
                <a:latin typeface="Tw Cen MT"/>
                <a:ea typeface="DejaVu Sans"/>
              </a:rPr>
              <a:t>fstab ( répartition de l’espace disque du container)</a:t>
            </a:r>
            <a:endParaRPr b="0" lang="fr-FR"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VM versus Containers</a:t>
            </a:r>
            <a:endParaRPr b="0" lang="fr-FR" sz="4400" spc="-1" strike="noStrike">
              <a:solidFill>
                <a:srgbClr val="000000"/>
              </a:solidFill>
              <a:latin typeface="Arial"/>
            </a:endParaRPr>
          </a:p>
        </p:txBody>
      </p:sp>
      <p:sp>
        <p:nvSpPr>
          <p:cNvPr id="179"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200" spc="-1" strike="noStrike">
                <a:solidFill>
                  <a:srgbClr val="000000"/>
                </a:solidFill>
                <a:latin typeface="Tw Cen MT"/>
                <a:ea typeface="DejaVu Sans"/>
              </a:rPr>
              <a:t>La manipulation de VM est lourde. (Taille importante, liens avec les clones ) </a:t>
            </a:r>
            <a:endParaRPr b="0" lang="fr-FR" sz="22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200" spc="-1" strike="noStrike">
                <a:solidFill>
                  <a:srgbClr val="000000"/>
                </a:solidFill>
                <a:latin typeface="Tw Cen MT"/>
                <a:ea typeface="DejaVu Sans"/>
              </a:rPr>
              <a:t>Monter un VM pour une application est souvent superfétatoire et cher.</a:t>
            </a:r>
            <a:endParaRPr b="0" lang="fr-FR" sz="22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200" spc="-1" strike="noStrike">
                <a:solidFill>
                  <a:srgbClr val="000000"/>
                </a:solidFill>
                <a:latin typeface="Tw Cen MT"/>
                <a:ea typeface="DejaVu Sans"/>
              </a:rPr>
              <a:t>On cherche à augmenter la densité de systèmes par machines physiques. Du fait du point précédent c’est rarement le cas.</a:t>
            </a:r>
            <a:endParaRPr b="0" lang="fr-FR" sz="22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200" spc="-1" strike="noStrike">
                <a:solidFill>
                  <a:srgbClr val="000000"/>
                </a:solidFill>
                <a:latin typeface="Tw Cen MT"/>
                <a:ea typeface="DejaVu Sans"/>
              </a:rPr>
              <a:t>L’architecture doit être scalable mais la vitesse de création des VM ne permet pas de répondre facilement à ce besoin ou l’unité de réaction est la minute.</a:t>
            </a:r>
            <a:endParaRPr b="0" lang="fr-FR" sz="2200" spc="-1" strike="noStrike">
              <a:solidFill>
                <a:srgbClr val="000000"/>
              </a:solidFill>
              <a:latin typeface="Arial"/>
            </a:endParaRPr>
          </a:p>
          <a:p>
            <a:pPr>
              <a:lnSpc>
                <a:spcPct val="100000"/>
              </a:lnSpc>
            </a:pPr>
            <a:r>
              <a:rPr b="0" lang="fr-FR" sz="2200" spc="-1" strike="noStrike">
                <a:solidFill>
                  <a:srgbClr val="000000"/>
                </a:solidFill>
                <a:latin typeface="Tw Cen MT"/>
                <a:ea typeface="DejaVu Sans"/>
              </a:rPr>
              <a:t>Le container est une vieille solution mais remise au goût du jour par Docker. La vision container peut être complémentaire de la vision machine virtuelle. (Des containers sur une VM sont courants ).</a:t>
            </a:r>
            <a:endParaRPr b="0" lang="fr-FR"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2"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LXC quelques commandes de bases</a:t>
            </a:r>
            <a:endParaRPr b="0" lang="fr-FR" sz="4400" spc="-1" strike="noStrike">
              <a:solidFill>
                <a:srgbClr val="000000"/>
              </a:solidFill>
              <a:latin typeface="Arial"/>
            </a:endParaRPr>
          </a:p>
        </p:txBody>
      </p:sp>
      <p:sp>
        <p:nvSpPr>
          <p:cNvPr id="233"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800" spc="-1" strike="noStrike">
                <a:solidFill>
                  <a:srgbClr val="000000"/>
                </a:solidFill>
                <a:latin typeface="Tw Cen MT"/>
                <a:ea typeface="DejaVu Sans"/>
              </a:rPr>
              <a:t>lxc-create -n </a:t>
            </a:r>
            <a:r>
              <a:rPr b="0" lang="fr-FR" sz="2800" spc="-1" strike="noStrike">
                <a:solidFill>
                  <a:srgbClr val="dd8047"/>
                </a:solidFill>
                <a:latin typeface="Tw Cen MT"/>
                <a:ea typeface="DejaVu Sans"/>
              </a:rPr>
              <a:t>nom_du_container</a:t>
            </a:r>
            <a:r>
              <a:rPr b="0" lang="fr-FR" sz="2800" spc="-1" strike="noStrike">
                <a:solidFill>
                  <a:srgbClr val="000000"/>
                </a:solidFill>
                <a:latin typeface="Tw Cen MT"/>
                <a:ea typeface="DejaVu Sans"/>
              </a:rPr>
              <a:t> -t </a:t>
            </a:r>
            <a:r>
              <a:rPr b="0" lang="fr-FR" sz="2800" spc="-1" strike="noStrike">
                <a:solidFill>
                  <a:srgbClr val="94b6d2"/>
                </a:solidFill>
                <a:latin typeface="Tw Cen MT"/>
                <a:ea typeface="DejaVu Sans"/>
              </a:rPr>
              <a:t>nom_du_template</a:t>
            </a:r>
            <a:endParaRPr b="0" lang="fr-FR" sz="28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800" spc="-1" strike="noStrike">
                <a:solidFill>
                  <a:srgbClr val="000000"/>
                </a:solidFill>
                <a:latin typeface="Tw Cen MT"/>
                <a:ea typeface="DejaVu Sans"/>
              </a:rPr>
              <a:t>lxc-list</a:t>
            </a:r>
            <a:endParaRPr b="0" lang="fr-FR" sz="28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800" spc="-1" strike="noStrike">
                <a:solidFill>
                  <a:srgbClr val="000000"/>
                </a:solidFill>
                <a:latin typeface="Tw Cen MT"/>
                <a:ea typeface="DejaVu Sans"/>
              </a:rPr>
              <a:t>lxc-start/stop -n </a:t>
            </a:r>
            <a:r>
              <a:rPr b="0" lang="fr-FR" sz="2800" spc="-1" strike="noStrike">
                <a:solidFill>
                  <a:srgbClr val="dd8047"/>
                </a:solidFill>
                <a:latin typeface="Tw Cen MT"/>
                <a:ea typeface="DejaVu Sans"/>
              </a:rPr>
              <a:t>nom_du_container</a:t>
            </a:r>
            <a:endParaRPr b="0" lang="fr-FR" sz="28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800" spc="-1" strike="noStrike">
                <a:solidFill>
                  <a:srgbClr val="000000"/>
                </a:solidFill>
                <a:latin typeface="Tw Cen MT"/>
                <a:ea typeface="DejaVu Sans"/>
              </a:rPr>
              <a:t>lxc-console -n </a:t>
            </a:r>
            <a:r>
              <a:rPr b="0" lang="fr-FR" sz="2800" spc="-1" strike="noStrike">
                <a:solidFill>
                  <a:srgbClr val="dd8047"/>
                </a:solidFill>
                <a:latin typeface="Tw Cen MT"/>
                <a:ea typeface="DejaVu Sans"/>
              </a:rPr>
              <a:t>nom_du_container</a:t>
            </a:r>
            <a:r>
              <a:rPr b="0" lang="fr-FR" sz="2800" spc="-1" strike="noStrike">
                <a:solidFill>
                  <a:srgbClr val="000000"/>
                </a:solidFill>
                <a:latin typeface="Tw Cen MT"/>
                <a:ea typeface="DejaVu Sans"/>
              </a:rPr>
              <a:t> </a:t>
            </a:r>
            <a:endParaRPr b="0" lang="fr-FR" sz="28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800" spc="-1" strike="noStrike">
                <a:solidFill>
                  <a:srgbClr val="000000"/>
                </a:solidFill>
                <a:latin typeface="Tw Cen MT"/>
                <a:ea typeface="DejaVu Sans"/>
              </a:rPr>
              <a:t>lxc-info -n </a:t>
            </a:r>
            <a:r>
              <a:rPr b="0" lang="fr-FR" sz="2800" spc="-1" strike="noStrike">
                <a:solidFill>
                  <a:srgbClr val="dd8047"/>
                </a:solidFill>
                <a:latin typeface="Tw Cen MT"/>
                <a:ea typeface="DejaVu Sans"/>
              </a:rPr>
              <a:t>nom_du_container </a:t>
            </a:r>
            <a:r>
              <a:rPr b="0" lang="fr-FR" sz="2800" spc="-1" strike="noStrike">
                <a:solidFill>
                  <a:srgbClr val="000000"/>
                </a:solidFill>
                <a:latin typeface="Tw Cen MT"/>
                <a:ea typeface="DejaVu Sans"/>
              </a:rPr>
              <a:t>-s</a:t>
            </a:r>
            <a:endParaRPr b="0" lang="fr-FR" sz="28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800" spc="-1" strike="noStrike">
                <a:solidFill>
                  <a:srgbClr val="000000"/>
                </a:solidFill>
                <a:latin typeface="Tw Cen MT"/>
                <a:ea typeface="DejaVu Sans"/>
              </a:rPr>
              <a:t>lxc-checkconfig permet de vérifier la configuration</a:t>
            </a:r>
            <a:endParaRPr b="0" lang="fr-FR" sz="2800" spc="-1" strike="noStrike">
              <a:solidFill>
                <a:srgbClr val="000000"/>
              </a:solidFill>
              <a:latin typeface="Arial"/>
            </a:endParaRPr>
          </a:p>
          <a:p>
            <a:pPr>
              <a:lnSpc>
                <a:spcPct val="100000"/>
              </a:lnSpc>
            </a:pPr>
            <a:r>
              <a:rPr b="0" lang="fr-FR" sz="2800" spc="-1" strike="noStrike">
                <a:solidFill>
                  <a:srgbClr val="000000"/>
                </a:solidFill>
                <a:latin typeface="Tw Cen MT"/>
                <a:ea typeface="DejaVu Sans"/>
              </a:rPr>
              <a:t>Il y en a d’autres permettant de cloner , passer des commandes, lister les cgroups … </a:t>
            </a:r>
            <a:endParaRPr b="0" lang="fr-FR" sz="28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4"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LXC network vlan</a:t>
            </a:r>
            <a:endParaRPr b="0" lang="fr-FR" sz="4400" spc="-1" strike="noStrike">
              <a:solidFill>
                <a:srgbClr val="000000"/>
              </a:solidFill>
              <a:latin typeface="Arial"/>
            </a:endParaRPr>
          </a:p>
        </p:txBody>
      </p:sp>
      <p:sp>
        <p:nvSpPr>
          <p:cNvPr id="235"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900" spc="-1" strike="noStrike">
                <a:solidFill>
                  <a:srgbClr val="94b6d2"/>
                </a:solidFill>
                <a:latin typeface="Tw Cen MT"/>
                <a:ea typeface="DejaVu Sans"/>
              </a:rPr>
              <a:t>Physique</a:t>
            </a:r>
            <a:r>
              <a:rPr b="0" lang="fr-FR" sz="2900" spc="-1" strike="noStrike">
                <a:solidFill>
                  <a:srgbClr val="000000"/>
                </a:solidFill>
                <a:latin typeface="Tw Cen MT"/>
                <a:ea typeface="DejaVu Sans"/>
              </a:rPr>
              <a:t>: Le container utilise une carte physique</a:t>
            </a:r>
            <a:r>
              <a:rPr b="1" lang="fr-FR" sz="2900" spc="-1" strike="noStrike">
                <a:solidFill>
                  <a:srgbClr val="000000"/>
                </a:solidFill>
                <a:latin typeface="Tw Cen MT"/>
                <a:ea typeface="DejaVu Sans"/>
              </a:rPr>
              <a:t>.</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94b6d2"/>
                </a:solidFill>
                <a:latin typeface="Tw Cen MT"/>
                <a:ea typeface="DejaVu Sans"/>
              </a:rPr>
              <a:t>Vlan</a:t>
            </a:r>
            <a:r>
              <a:rPr b="0" lang="fr-FR" sz="2900" spc="-1" strike="noStrike">
                <a:solidFill>
                  <a:srgbClr val="000000"/>
                </a:solidFill>
                <a:latin typeface="Tw Cen MT"/>
                <a:ea typeface="DejaVu Sans"/>
              </a:rPr>
              <a:t>: Le container utilise un Vlan de la carte réseau physique.</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94b6d2"/>
                </a:solidFill>
                <a:latin typeface="Tw Cen MT"/>
                <a:ea typeface="DejaVu Sans"/>
              </a:rPr>
              <a:t>Macvlan </a:t>
            </a:r>
            <a:r>
              <a:rPr b="0" lang="fr-FR" sz="2900" spc="-1" strike="noStrike">
                <a:solidFill>
                  <a:srgbClr val="000000"/>
                </a:solidFill>
                <a:latin typeface="Tw Cen MT"/>
                <a:ea typeface="DejaVu Sans"/>
              </a:rPr>
              <a:t>( vepa ou bridge mode) En mode bridge les containers peuvent communiquer entre eux. En mode Vepa il faut passer par une gateway ce qui permet de filter le traffic d’un container à l’autre.</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94b6d2"/>
                </a:solidFill>
                <a:latin typeface="Tw Cen MT"/>
                <a:ea typeface="DejaVu Sans"/>
              </a:rPr>
              <a:t>Veth</a:t>
            </a:r>
            <a:r>
              <a:rPr b="0" lang="fr-FR" sz="2900" spc="-1" strike="noStrike">
                <a:solidFill>
                  <a:srgbClr val="000000"/>
                </a:solidFill>
                <a:latin typeface="Tw Cen MT"/>
                <a:ea typeface="DejaVu Sans"/>
              </a:rPr>
              <a:t> ( une paire de carte virtuelle (networknamespace), un paquet qui arrive sur une interface veth est retransmis à sa paire, une est pour le host , l’autre pour le container ( chaque veth  de l’hôte est relié à un bridge )</a:t>
            </a: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6"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LXC network avec veth</a:t>
            </a:r>
            <a:endParaRPr b="0" lang="fr-FR" sz="4400" spc="-1" strike="noStrike">
              <a:solidFill>
                <a:srgbClr val="000000"/>
              </a:solidFill>
              <a:latin typeface="Arial"/>
            </a:endParaRPr>
          </a:p>
        </p:txBody>
      </p:sp>
      <p:sp>
        <p:nvSpPr>
          <p:cNvPr id="237"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2900" spc="-1" strike="noStrike">
              <a:solidFill>
                <a:srgbClr val="000000"/>
              </a:solidFill>
              <a:latin typeface="Tw Cen MT"/>
              <a:ea typeface="DejaVu Sans"/>
            </a:endParaRPr>
          </a:p>
        </p:txBody>
      </p:sp>
      <p:sp>
        <p:nvSpPr>
          <p:cNvPr id="238" name="CustomShape 3"/>
          <p:cNvSpPr/>
          <p:nvPr/>
        </p:nvSpPr>
        <p:spPr>
          <a:xfrm>
            <a:off x="155520" y="-144360"/>
            <a:ext cx="303840" cy="30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39" name="CustomShape 4"/>
          <p:cNvSpPr/>
          <p:nvPr/>
        </p:nvSpPr>
        <p:spPr>
          <a:xfrm>
            <a:off x="307800" y="7920"/>
            <a:ext cx="303840" cy="30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40" name="Picture 7" descr=""/>
          <p:cNvPicPr/>
          <p:nvPr/>
        </p:nvPicPr>
        <p:blipFill>
          <a:blip r:embed="rId1"/>
          <a:stretch/>
        </p:blipFill>
        <p:spPr>
          <a:xfrm>
            <a:off x="683640" y="1556640"/>
            <a:ext cx="8005320" cy="46792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41"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LXD</a:t>
            </a:r>
            <a:endParaRPr b="0" lang="fr-FR" sz="4400" spc="-1" strike="noStrike">
              <a:solidFill>
                <a:srgbClr val="000000"/>
              </a:solidFill>
              <a:latin typeface="Arial"/>
            </a:endParaRPr>
          </a:p>
        </p:txBody>
      </p:sp>
      <p:sp>
        <p:nvSpPr>
          <p:cNvPr id="242"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Ubuntu a sorti une surcouche de LXC qui permet de simplifier l’utilisation de LXC.</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L’esprit est celui de Docker ou de Vagrant, avec des containers mis à disposition sur le WEB. </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Le client LXC permet de piloter des containers sur d’autres machines.</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LXD n’est pas « ready » à ce jour pour la prod… Mais la solution est intéressante.</a:t>
            </a: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p:nvPr/>
        </p:nvSpPr>
        <p:spPr>
          <a:xfrm>
            <a:off x="1371600" y="2743200"/>
            <a:ext cx="7121880" cy="167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800" spc="-1" strike="noStrike">
                <a:solidFill>
                  <a:srgbClr val="775f55"/>
                </a:solidFill>
                <a:latin typeface="Tw Cen MT"/>
                <a:ea typeface="DejaVu Sans"/>
              </a:rPr>
              <a:t>Le container applicatif</a:t>
            </a:r>
            <a:endParaRPr b="0" lang="fr-FR" sz="2800" spc="-1" strike="noStrike">
              <a:solidFill>
                <a:srgbClr val="000000"/>
              </a:solidFill>
              <a:latin typeface="Arial"/>
            </a:endParaRPr>
          </a:p>
        </p:txBody>
      </p:sp>
      <p:sp>
        <p:nvSpPr>
          <p:cNvPr id="244" name="TextShape 2"/>
          <p:cNvSpPr/>
          <p:nvPr/>
        </p:nvSpPr>
        <p:spPr>
          <a:xfrm>
            <a:off x="1371600" y="1600200"/>
            <a:ext cx="761904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ffffff"/>
                </a:solidFill>
                <a:latin typeface="Tw Cen MT"/>
                <a:ea typeface="DejaVu Sans"/>
              </a:rPr>
              <a:t>Docker</a:t>
            </a:r>
            <a:endParaRPr b="0" lang="fr-FR"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Genèse de Docker</a:t>
            </a:r>
            <a:endParaRPr b="0" lang="fr-FR" sz="4400" spc="-1" strike="noStrike">
              <a:solidFill>
                <a:srgbClr val="000000"/>
              </a:solidFill>
              <a:latin typeface="Arial"/>
            </a:endParaRPr>
          </a:p>
        </p:txBody>
      </p:sp>
      <p:sp>
        <p:nvSpPr>
          <p:cNvPr id="246" name="TextShape 2"/>
          <p:cNvSpPr/>
          <p:nvPr/>
        </p:nvSpPr>
        <p:spPr>
          <a:xfrm>
            <a:off x="612720" y="1600200"/>
            <a:ext cx="5614560" cy="449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200" spc="-1" strike="noStrike">
                <a:solidFill>
                  <a:srgbClr val="000000"/>
                </a:solidFill>
                <a:latin typeface="Tw Cen MT"/>
                <a:ea typeface="DejaVu Sans"/>
              </a:rPr>
              <a:t>Docker a </a:t>
            </a:r>
            <a:r>
              <a:rPr b="0" i="1" lang="fr-FR" sz="2200" spc="-1" strike="noStrike">
                <a:solidFill>
                  <a:srgbClr val="000000"/>
                </a:solidFill>
                <a:latin typeface="Tw Cen MT"/>
                <a:ea typeface="DejaVu Sans"/>
              </a:rPr>
              <a:t>probablement</a:t>
            </a:r>
            <a:r>
              <a:rPr b="0" lang="fr-FR" sz="2200" spc="-1" strike="noStrike">
                <a:solidFill>
                  <a:srgbClr val="000000"/>
                </a:solidFill>
                <a:latin typeface="Tw Cen MT"/>
                <a:ea typeface="DejaVu Sans"/>
              </a:rPr>
              <a:t> été créé par des mutants hybrides mi-développeurs, mi-adminsys et du coup:</a:t>
            </a:r>
            <a:endParaRPr b="0" lang="fr-FR" sz="22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200" spc="-1" strike="noStrike">
                <a:solidFill>
                  <a:srgbClr val="000000"/>
                </a:solidFill>
                <a:latin typeface="Tw Cen MT"/>
                <a:ea typeface="DejaVu Sans"/>
              </a:rPr>
              <a:t>La </a:t>
            </a:r>
            <a:r>
              <a:rPr b="0" lang="fr-FR" sz="2200" spc="-1" strike="noStrike">
                <a:solidFill>
                  <a:srgbClr val="94b6d2"/>
                </a:solidFill>
                <a:latin typeface="Tw Cen MT"/>
                <a:ea typeface="DejaVu Sans"/>
              </a:rPr>
              <a:t>philosophie objet </a:t>
            </a:r>
            <a:r>
              <a:rPr b="0" lang="fr-FR" sz="2200" spc="-1" strike="noStrike">
                <a:solidFill>
                  <a:srgbClr val="000000"/>
                </a:solidFill>
                <a:latin typeface="Tw Cen MT"/>
                <a:ea typeface="DejaVu Sans"/>
              </a:rPr>
              <a:t>y est très présente (</a:t>
            </a:r>
            <a:r>
              <a:rPr b="0" lang="fr-FR" sz="2200" spc="-1" strike="noStrike">
                <a:solidFill>
                  <a:srgbClr val="dd8047"/>
                </a:solidFill>
                <a:latin typeface="Tw Cen MT"/>
                <a:ea typeface="DejaVu Sans"/>
              </a:rPr>
              <a:t>immutablilité</a:t>
            </a:r>
            <a:r>
              <a:rPr b="0" lang="fr-FR" sz="2200" spc="-1" strike="noStrike">
                <a:solidFill>
                  <a:srgbClr val="000000"/>
                </a:solidFill>
                <a:latin typeface="Tw Cen MT"/>
                <a:ea typeface="DejaVu Sans"/>
              </a:rPr>
              <a:t>, externalisation des parties variables comme les logs, encapsulation, division en micro-services …) </a:t>
            </a:r>
            <a:endParaRPr b="0" lang="fr-FR" sz="22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200" spc="-1" strike="noStrike">
                <a:solidFill>
                  <a:srgbClr val="000000"/>
                </a:solidFill>
                <a:latin typeface="Tw Cen MT"/>
                <a:ea typeface="DejaVu Sans"/>
              </a:rPr>
              <a:t>On peut </a:t>
            </a:r>
            <a:r>
              <a:rPr b="0" lang="fr-FR" sz="2200" spc="-1" strike="noStrike">
                <a:solidFill>
                  <a:srgbClr val="94b6d2"/>
                </a:solidFill>
                <a:latin typeface="Tw Cen MT"/>
                <a:ea typeface="DejaVu Sans"/>
              </a:rPr>
              <a:t>comitter </a:t>
            </a:r>
            <a:r>
              <a:rPr b="0" lang="fr-FR" sz="2200" spc="-1" strike="noStrike">
                <a:solidFill>
                  <a:srgbClr val="000000"/>
                </a:solidFill>
                <a:latin typeface="Tw Cen MT"/>
                <a:ea typeface="DejaVu Sans"/>
              </a:rPr>
              <a:t>un container comme un code. La persistance a été pensé dès le départ.</a:t>
            </a:r>
            <a:endParaRPr b="0" lang="fr-FR" sz="22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pic>
        <p:nvPicPr>
          <p:cNvPr id="247" name="Image 3" descr=""/>
          <p:cNvPicPr/>
          <p:nvPr/>
        </p:nvPicPr>
        <p:blipFill>
          <a:blip r:embed="rId1"/>
          <a:stretch/>
        </p:blipFill>
        <p:spPr>
          <a:xfrm>
            <a:off x="6660360" y="1628640"/>
            <a:ext cx="1994760" cy="26359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8"/>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Genèse de Docker</a:t>
            </a:r>
            <a:endParaRPr b="0" lang="fr-FR" sz="4400" spc="-1" strike="noStrike">
              <a:solidFill>
                <a:srgbClr val="000000"/>
              </a:solidFill>
              <a:latin typeface="Arial"/>
            </a:endParaRPr>
          </a:p>
        </p:txBody>
      </p:sp>
      <p:sp>
        <p:nvSpPr>
          <p:cNvPr id="249" name="TextShape 9"/>
          <p:cNvSpPr/>
          <p:nvPr/>
        </p:nvSpPr>
        <p:spPr>
          <a:xfrm>
            <a:off x="612720" y="1600200"/>
            <a:ext cx="5614560" cy="449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C’est une combinaison de briques existantes comme on peut ré-utiliser du code.</a:t>
            </a:r>
            <a:endParaRPr b="0" lang="fr-FR" sz="1800" spc="-1" strike="noStrike">
              <a:solidFill>
                <a:srgbClr val="000000"/>
              </a:solidFill>
              <a:latin typeface="Arial"/>
            </a:endParaRPr>
          </a:p>
          <a:p>
            <a:pPr>
              <a:lnSpc>
                <a:spcPct val="100000"/>
              </a:lnSpc>
            </a:pPr>
            <a:r>
              <a:rPr b="0" lang="fr-FR" sz="1800" spc="-1" strike="noStrike">
                <a:solidFill>
                  <a:srgbClr val="000000"/>
                </a:solidFill>
                <a:latin typeface="Tw Cen MT"/>
                <a:ea typeface="DejaVu Sans"/>
              </a:rPr>
              <a:t>L’application est </a:t>
            </a:r>
            <a:r>
              <a:rPr b="0" lang="fr-FR" sz="1800" spc="-1" strike="noStrike">
                <a:solidFill>
                  <a:srgbClr val="94b6d2"/>
                </a:solidFill>
                <a:latin typeface="Tw Cen MT"/>
                <a:ea typeface="DejaVu Sans"/>
              </a:rPr>
              <a:t>la brique de base </a:t>
            </a:r>
            <a:r>
              <a:rPr b="0" lang="fr-FR" sz="1800" spc="-1" strike="noStrike">
                <a:solidFill>
                  <a:srgbClr val="000000"/>
                </a:solidFill>
                <a:latin typeface="Tw Cen MT"/>
                <a:ea typeface="DejaVu Sans"/>
              </a:rPr>
              <a:t>de la solution et</a:t>
            </a:r>
            <a:r>
              <a:rPr b="0" lang="fr-FR" sz="2900" spc="-1" strike="noStrike">
                <a:solidFill>
                  <a:srgbClr val="000000"/>
                </a:solidFill>
                <a:latin typeface="Tw Cen MT"/>
                <a:ea typeface="DejaVu Sans"/>
              </a:rPr>
              <a:t> </a:t>
            </a:r>
            <a:r>
              <a:rPr b="0" lang="fr-FR" sz="1800" spc="-1" strike="noStrike">
                <a:solidFill>
                  <a:srgbClr val="000000"/>
                </a:solidFill>
                <a:latin typeface="Tw Cen MT"/>
                <a:ea typeface="DejaVu Sans"/>
              </a:rPr>
              <a:t>non pas la machine virtuelle. On cherche à répondre aux besoins métiers.</a:t>
            </a:r>
            <a:endParaRPr b="0" lang="fr-FR" sz="1800" spc="-1" strike="noStrike">
              <a:solidFill>
                <a:srgbClr val="000000"/>
              </a:solidFill>
              <a:latin typeface="Arial"/>
            </a:endParaRPr>
          </a:p>
          <a:p>
            <a:pPr>
              <a:lnSpc>
                <a:spcPct val="100000"/>
              </a:lnSpc>
            </a:pPr>
            <a:r>
              <a:rPr b="0" lang="fr-FR" sz="1800" spc="-1" strike="noStrike">
                <a:solidFill>
                  <a:srgbClr val="000000"/>
                </a:solidFill>
                <a:latin typeface="Tw Cen MT"/>
                <a:ea typeface="DejaVu Sans"/>
              </a:rPr>
              <a:t>La </a:t>
            </a:r>
            <a:r>
              <a:rPr b="0" lang="fr-FR" sz="1800" spc="-1" strike="noStrike">
                <a:solidFill>
                  <a:srgbClr val="94b6d2"/>
                </a:solidFill>
                <a:latin typeface="Tw Cen MT"/>
                <a:ea typeface="DejaVu Sans"/>
              </a:rPr>
              <a:t>scalabilité </a:t>
            </a:r>
            <a:r>
              <a:rPr b="0" lang="fr-FR" sz="1800" spc="-1" strike="noStrike">
                <a:solidFill>
                  <a:srgbClr val="000000"/>
                </a:solidFill>
                <a:latin typeface="Tw Cen MT"/>
                <a:ea typeface="DejaVu Sans"/>
              </a:rPr>
              <a:t>a été prise en compte au départ. La gestion des MEP aussi.</a:t>
            </a: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a:p>
            <a:pPr>
              <a:lnSpc>
                <a:spcPct val="100000"/>
              </a:lnSpc>
            </a:pPr>
            <a:r>
              <a:rPr b="0" lang="fr-FR" sz="1800" spc="-1" strike="noStrike">
                <a:solidFill>
                  <a:srgbClr val="000000"/>
                </a:solidFill>
                <a:latin typeface="Tw Cen MT"/>
                <a:ea typeface="DejaVu Sans"/>
              </a:rPr>
              <a:t>Bref un gentil ? monstre très disruptif. </a:t>
            </a:r>
            <a:endParaRPr b="0" lang="fr-FR" sz="1800" spc="-1" strike="noStrike">
              <a:solidFill>
                <a:srgbClr val="000000"/>
              </a:solidFill>
              <a:latin typeface="Arial"/>
            </a:endParaRPr>
          </a:p>
        </p:txBody>
      </p:sp>
      <p:pic>
        <p:nvPicPr>
          <p:cNvPr id="250" name="Image 2" descr=""/>
          <p:cNvPicPr/>
          <p:nvPr/>
        </p:nvPicPr>
        <p:blipFill>
          <a:blip r:embed="rId1"/>
          <a:stretch/>
        </p:blipFill>
        <p:spPr>
          <a:xfrm>
            <a:off x="6660360" y="1628640"/>
            <a:ext cx="1994760" cy="26359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1"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Briques logicielles de base de la solution docker</a:t>
            </a:r>
            <a:endParaRPr b="0" lang="fr-FR" sz="4400" spc="-1" strike="noStrike">
              <a:solidFill>
                <a:srgbClr val="000000"/>
              </a:solidFill>
              <a:latin typeface="Arial"/>
            </a:endParaRPr>
          </a:p>
        </p:txBody>
      </p:sp>
      <p:sp>
        <p:nvSpPr>
          <p:cNvPr id="252"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900" spc="-1" strike="noStrike">
                <a:solidFill>
                  <a:srgbClr val="000000"/>
                </a:solidFill>
                <a:latin typeface="Tw Cen MT"/>
                <a:ea typeface="DejaVu Sans"/>
              </a:rPr>
              <a:t>Docker repose sur 3 composantes:</a:t>
            </a:r>
            <a:endParaRPr b="0" lang="fr-FR" sz="2900" spc="-1" strike="noStrike">
              <a:solidFill>
                <a:srgbClr val="000000"/>
              </a:solidFill>
              <a:latin typeface="Arial"/>
            </a:endParaRPr>
          </a:p>
          <a:p>
            <a:pPr marL="514440" indent="-514080">
              <a:lnSpc>
                <a:spcPct val="100000"/>
              </a:lnSpc>
              <a:buClr>
                <a:srgbClr val="dd8047"/>
              </a:buClr>
              <a:buSzPct val="60000"/>
              <a:buFont typeface="Tw Cen MT"/>
              <a:buAutoNum type="arabicPeriod"/>
            </a:pPr>
            <a:r>
              <a:rPr b="0" lang="fr-FR" sz="2900" spc="-1" strike="noStrike">
                <a:solidFill>
                  <a:srgbClr val="94b6d2"/>
                </a:solidFill>
                <a:latin typeface="Tw Cen MT"/>
                <a:ea typeface="DejaVu Sans"/>
              </a:rPr>
              <a:t>Docker Client </a:t>
            </a:r>
            <a:r>
              <a:rPr b="0" lang="fr-FR" sz="2900" spc="-1" strike="noStrike">
                <a:solidFill>
                  <a:srgbClr val="000000"/>
                </a:solidFill>
                <a:latin typeface="Tw Cen MT"/>
                <a:ea typeface="DejaVu Sans"/>
              </a:rPr>
              <a:t>: Elle a pour but de piloter le cycle de vie du container. Un client docker sur Mac ou Windows peut piloter des containers Windows ou Linux.</a:t>
            </a:r>
            <a:endParaRPr b="0" lang="fr-FR" sz="2900" spc="-1" strike="noStrike">
              <a:solidFill>
                <a:srgbClr val="000000"/>
              </a:solidFill>
              <a:latin typeface="Arial"/>
            </a:endParaRPr>
          </a:p>
          <a:p>
            <a:pPr marL="514440" indent="-514080">
              <a:lnSpc>
                <a:spcPct val="100000"/>
              </a:lnSpc>
              <a:buClr>
                <a:srgbClr val="dd8047"/>
              </a:buClr>
              <a:buSzPct val="60000"/>
              <a:buFont typeface="Tw Cen MT"/>
              <a:buAutoNum type="arabicPeriod"/>
            </a:pPr>
            <a:r>
              <a:rPr b="0" lang="fr-FR" sz="2900" spc="-1" strike="noStrike">
                <a:solidFill>
                  <a:srgbClr val="94b6d2"/>
                </a:solidFill>
                <a:latin typeface="Tw Cen MT"/>
                <a:ea typeface="DejaVu Sans"/>
              </a:rPr>
              <a:t>Docker Engine</a:t>
            </a:r>
            <a:r>
              <a:rPr b="0" lang="fr-FR" sz="2900" spc="-1" strike="noStrike">
                <a:solidFill>
                  <a:srgbClr val="000000"/>
                </a:solidFill>
                <a:latin typeface="Tw Cen MT"/>
                <a:ea typeface="DejaVu Sans"/>
              </a:rPr>
              <a:t>: C’est le moteur en Go qui va à partir des briques de bases du système Linux ( CGROUPS-NAMESPACES ) fabriquer les containers.</a:t>
            </a:r>
            <a:endParaRPr b="0" lang="fr-FR" sz="2900" spc="-1" strike="noStrike">
              <a:solidFill>
                <a:srgbClr val="000000"/>
              </a:solidFill>
              <a:latin typeface="Arial"/>
            </a:endParaRPr>
          </a:p>
          <a:p>
            <a:pPr marL="514440" indent="-514080">
              <a:lnSpc>
                <a:spcPct val="100000"/>
              </a:lnSpc>
              <a:buClr>
                <a:srgbClr val="dd8047"/>
              </a:buClr>
              <a:buSzPct val="60000"/>
              <a:buFont typeface="Tw Cen MT"/>
              <a:buAutoNum type="arabicPeriod"/>
            </a:pPr>
            <a:r>
              <a:rPr b="0" lang="fr-FR" sz="2900" spc="-1" strike="noStrike">
                <a:solidFill>
                  <a:srgbClr val="94b6d2"/>
                </a:solidFill>
                <a:latin typeface="Tw Cen MT"/>
                <a:ea typeface="DejaVu Sans"/>
              </a:rPr>
              <a:t>Docker Registry</a:t>
            </a:r>
            <a:r>
              <a:rPr b="0" lang="fr-FR" sz="2900" spc="-1" strike="noStrike">
                <a:solidFill>
                  <a:srgbClr val="000000"/>
                </a:solidFill>
                <a:latin typeface="Tw Cen MT"/>
                <a:ea typeface="DejaVu Sans"/>
              </a:rPr>
              <a:t>: C’est le point de stockage des containers. Il est essentiel dans le cycle de vie du logiciel.</a:t>
            </a: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Docker et Union File System </a:t>
            </a:r>
            <a:endParaRPr b="0" lang="fr-FR" sz="4400" spc="-1" strike="noStrike">
              <a:solidFill>
                <a:srgbClr val="000000"/>
              </a:solidFill>
              <a:latin typeface="Arial"/>
            </a:endParaRPr>
          </a:p>
        </p:txBody>
      </p:sp>
      <p:pic>
        <p:nvPicPr>
          <p:cNvPr id="254" name="Image 10" descr=""/>
          <p:cNvPicPr/>
          <p:nvPr/>
        </p:nvPicPr>
        <p:blipFill>
          <a:blip r:embed="rId1"/>
          <a:stretch/>
        </p:blipFill>
        <p:spPr>
          <a:xfrm>
            <a:off x="1475640" y="2421000"/>
            <a:ext cx="5934960" cy="3950280"/>
          </a:xfrm>
          <a:prstGeom prst="rect">
            <a:avLst/>
          </a:prstGeom>
          <a:ln w="0">
            <a:noFill/>
          </a:ln>
        </p:spPr>
      </p:pic>
      <p:sp>
        <p:nvSpPr>
          <p:cNvPr id="255" name="CustomShape 2"/>
          <p:cNvSpPr/>
          <p:nvPr/>
        </p:nvSpPr>
        <p:spPr>
          <a:xfrm>
            <a:off x="1547640" y="2349000"/>
            <a:ext cx="934920" cy="516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800" spc="-1" strike="noStrike">
                <a:solidFill>
                  <a:srgbClr val="000000"/>
                </a:solidFill>
                <a:latin typeface="Tw Cen MT"/>
                <a:ea typeface="DejaVu Sans"/>
              </a:rPr>
              <a:t>RW</a:t>
            </a:r>
            <a:endParaRPr b="0" lang="fr-FR" sz="2800" spc="-1" strike="noStrike">
              <a:solidFill>
                <a:srgbClr val="000000"/>
              </a:solidFill>
              <a:latin typeface="Arial"/>
            </a:endParaRPr>
          </a:p>
        </p:txBody>
      </p:sp>
      <p:sp>
        <p:nvSpPr>
          <p:cNvPr id="256" name="CustomShape 3"/>
          <p:cNvSpPr/>
          <p:nvPr/>
        </p:nvSpPr>
        <p:spPr>
          <a:xfrm>
            <a:off x="3996000" y="4077000"/>
            <a:ext cx="934920" cy="516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800" spc="-1" strike="noStrike">
                <a:solidFill>
                  <a:srgbClr val="000000"/>
                </a:solidFill>
                <a:latin typeface="Tw Cen MT"/>
                <a:ea typeface="DejaVu Sans"/>
              </a:rPr>
              <a:t>RO</a:t>
            </a:r>
            <a:endParaRPr b="0" lang="fr-FR" sz="2800" spc="-1" strike="noStrike">
              <a:solidFill>
                <a:srgbClr val="000000"/>
              </a:solidFill>
              <a:latin typeface="Arial"/>
            </a:endParaRPr>
          </a:p>
        </p:txBody>
      </p:sp>
      <p:sp>
        <p:nvSpPr>
          <p:cNvPr id="257" name="CustomShape 4"/>
          <p:cNvSpPr/>
          <p:nvPr/>
        </p:nvSpPr>
        <p:spPr>
          <a:xfrm>
            <a:off x="3564000" y="3501000"/>
            <a:ext cx="2015280" cy="516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800" spc="-1" strike="noStrike">
                <a:solidFill>
                  <a:srgbClr val="000000"/>
                </a:solidFill>
                <a:latin typeface="Tw Cen MT"/>
                <a:ea typeface="DejaVu Sans"/>
              </a:rPr>
              <a:t>IMAGES</a:t>
            </a:r>
            <a:endParaRPr b="0" lang="fr-FR" sz="2800" spc="-1" strike="noStrike">
              <a:solidFill>
                <a:srgbClr val="000000"/>
              </a:solidFill>
              <a:latin typeface="Arial"/>
            </a:endParaRPr>
          </a:p>
        </p:txBody>
      </p:sp>
      <p:sp>
        <p:nvSpPr>
          <p:cNvPr id="258" name="CustomShape 5"/>
          <p:cNvSpPr/>
          <p:nvPr/>
        </p:nvSpPr>
        <p:spPr>
          <a:xfrm>
            <a:off x="3420000" y="1845000"/>
            <a:ext cx="2699640" cy="94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800" spc="-1" strike="noStrike">
                <a:solidFill>
                  <a:srgbClr val="000000"/>
                </a:solidFill>
                <a:latin typeface="Tw Cen MT"/>
                <a:ea typeface="DejaVu Sans"/>
              </a:rPr>
              <a:t>CONTAINER</a:t>
            </a:r>
            <a:endParaRPr b="0" lang="fr-FR" sz="2800" spc="-1" strike="noStrike">
              <a:solidFill>
                <a:srgbClr val="000000"/>
              </a:solidFill>
              <a:latin typeface="Arial"/>
            </a:endParaRPr>
          </a:p>
        </p:txBody>
      </p:sp>
      <p:sp>
        <p:nvSpPr>
          <p:cNvPr id="259" name="CustomShape 6"/>
          <p:cNvSpPr/>
          <p:nvPr/>
        </p:nvSpPr>
        <p:spPr>
          <a:xfrm>
            <a:off x="1835640" y="2565000"/>
            <a:ext cx="4895640" cy="3815280"/>
          </a:xfrm>
          <a:prstGeom prst="ellipse">
            <a:avLst/>
          </a:prstGeom>
          <a:solidFill>
            <a:schemeClr val="accent1">
              <a:alpha val="42000"/>
            </a:schemeClr>
          </a:soli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2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37">
                                  <p:stCondLst>
                                    <p:cond delay="0"/>
                                  </p:stCondLst>
                                  <p:childTnLst>
                                    <p:set>
                                      <p:cBhvr>
                                        <p:cTn id="14" dur="1" fill="hold">
                                          <p:stCondLst>
                                            <p:cond delay="0"/>
                                          </p:stCondLst>
                                        </p:cTn>
                                        <p:tgtEl>
                                          <p:spTgt spid="259"/>
                                        </p:tgtEl>
                                        <p:attrNameLst>
                                          <p:attrName>style.visibility</p:attrName>
                                        </p:attrNameLst>
                                      </p:cBhvr>
                                      <p:to>
                                        <p:strVal val="visible"/>
                                      </p:to>
                                    </p:set>
                                    <p:animEffect filter="fade" transition="in">
                                      <p:cBhvr additive="repl">
                                        <p:cTn id="15" dur="1000"/>
                                        <p:tgtEl>
                                          <p:spTgt spid="259"/>
                                        </p:tgtEl>
                                      </p:cBhvr>
                                    </p:animEffect>
                                    <p:anim calcmode="lin" valueType="num">
                                      <p:cBhvr additive="repl">
                                        <p:cTn id="16" dur="1000" fill="hold"/>
                                        <p:tgtEl>
                                          <p:spTgt spid="259"/>
                                        </p:tgtEl>
                                        <p:attrNameLst>
                                          <p:attrName>ppt_x</p:attrName>
                                        </p:attrNameLst>
                                      </p:cBhvr>
                                      <p:tavLst>
                                        <p:tav tm="0">
                                          <p:val>
                                            <p:strVal val="#ppt_x"/>
                                          </p:val>
                                        </p:tav>
                                        <p:tav tm="100000">
                                          <p:val>
                                            <p:strVal val="#ppt_x"/>
                                          </p:val>
                                        </p:tav>
                                      </p:tavLst>
                                    </p:anim>
                                    <p:anim calcmode="lin" valueType="num">
                                      <p:cBhvr additive="repl">
                                        <p:cTn id="17" dur="900" fill="hold"/>
                                        <p:tgtEl>
                                          <p:spTgt spid="259"/>
                                        </p:tgtEl>
                                        <p:attrNameLst>
                                          <p:attrName>ppt_y</p:attrName>
                                        </p:attrNameLst>
                                      </p:cBhvr>
                                      <p:tavLst>
                                        <p:tav tm="0">
                                          <p:val>
                                            <p:strVal val="#ppt_y+1"/>
                                          </p:val>
                                        </p:tav>
                                        <p:tav tm="100000">
                                          <p:val>
                                            <p:strVal val="#ppt_y-.03"/>
                                          </p:val>
                                        </p:tav>
                                      </p:tavLst>
                                    </p:anim>
                                    <p:anim calcmode="lin" valueType="num">
                                      <p:cBhvr additive="repl">
                                        <p:cTn id="18" dur="100" fill="hold">
                                          <p:stCondLst>
                                            <p:cond delay="900"/>
                                          </p:stCondLst>
                                        </p:cTn>
                                        <p:tgtEl>
                                          <p:spTgt spid="25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23" presetSubtype="16">
                                  <p:stCondLst>
                                    <p:cond delay="0"/>
                                  </p:stCondLst>
                                  <p:childTnLst>
                                    <p:set>
                                      <p:cBhvr>
                                        <p:cTn id="22" dur="1" fill="hold">
                                          <p:stCondLst>
                                            <p:cond delay="0"/>
                                          </p:stCondLst>
                                        </p:cTn>
                                        <p:tgtEl>
                                          <p:spTgt spid="257"/>
                                        </p:tgtEl>
                                        <p:attrNameLst>
                                          <p:attrName>style.visibility</p:attrName>
                                        </p:attrNameLst>
                                      </p:cBhvr>
                                      <p:to>
                                        <p:strVal val="visible"/>
                                      </p:to>
                                    </p:set>
                                    <p:anim calcmode="lin" valueType="str">
                                      <p:cBhvr additive="repl">
                                        <p:cTn id="23" dur="500" fill="hold"/>
                                        <p:tgtEl>
                                          <p:spTgt spid="257"/>
                                        </p:tgtEl>
                                      </p:cBhvr>
                                      <p:tavLst>
                                        <p:tav tm="100000">
                                          <p:val>
                                            <p:strVal val="#ppt_w"/>
                                          </p:val>
                                        </p:tav>
                                      </p:tavLst>
                                    </p:anim>
                                    <p:anim calcmode="lin" valueType="str">
                                      <p:cBhvr additive="repl">
                                        <p:cTn id="24" dur="500" fill="hold"/>
                                        <p:tgtEl>
                                          <p:spTgt spid="257"/>
                                        </p:tgtEl>
                                      </p:cBhvr>
                                      <p:tavLst>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23" presetSubtype="16">
                                  <p:stCondLst>
                                    <p:cond delay="0"/>
                                  </p:stCondLst>
                                  <p:childTnLst>
                                    <p:set>
                                      <p:cBhvr>
                                        <p:cTn id="28" dur="1" fill="hold">
                                          <p:stCondLst>
                                            <p:cond delay="0"/>
                                          </p:stCondLst>
                                        </p:cTn>
                                        <p:tgtEl>
                                          <p:spTgt spid="258"/>
                                        </p:tgtEl>
                                        <p:attrNameLst>
                                          <p:attrName>style.visibility</p:attrName>
                                        </p:attrNameLst>
                                      </p:cBhvr>
                                      <p:to>
                                        <p:strVal val="visible"/>
                                      </p:to>
                                    </p:set>
                                    <p:anim calcmode="lin" valueType="str">
                                      <p:cBhvr additive="repl">
                                        <p:cTn id="29" dur="500" fill="hold"/>
                                        <p:tgtEl>
                                          <p:spTgt spid="258"/>
                                        </p:tgtEl>
                                      </p:cBhvr>
                                      <p:tavLst>
                                        <p:tav tm="100000">
                                          <p:val>
                                            <p:strVal val="#ppt_w"/>
                                          </p:val>
                                        </p:tav>
                                      </p:tavLst>
                                    </p:anim>
                                    <p:anim calcmode="lin" valueType="str">
                                      <p:cBhvr additive="repl">
                                        <p:cTn id="30" dur="500" fill="hold"/>
                                        <p:tgtEl>
                                          <p:spTgt spid="258"/>
                                        </p:tgtEl>
                                      </p:cBhvr>
                                      <p:tavLst>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Image 4" descr=""/>
          <p:cNvPicPr/>
          <p:nvPr/>
        </p:nvPicPr>
        <p:blipFill>
          <a:blip r:embed="rId1"/>
          <a:stretch/>
        </p:blipFill>
        <p:spPr>
          <a:xfrm>
            <a:off x="0" y="2205000"/>
            <a:ext cx="2842560" cy="1740600"/>
          </a:xfrm>
          <a:prstGeom prst="rect">
            <a:avLst/>
          </a:prstGeom>
          <a:ln w="0">
            <a:noFill/>
          </a:ln>
        </p:spPr>
      </p:pic>
      <p:sp>
        <p:nvSpPr>
          <p:cNvPr id="261"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Cycle de vie simplifié d’un container</a:t>
            </a:r>
            <a:endParaRPr b="0" lang="fr-FR" sz="4400" spc="-1" strike="noStrike">
              <a:solidFill>
                <a:srgbClr val="000000"/>
              </a:solidFill>
              <a:latin typeface="Arial"/>
            </a:endParaRPr>
          </a:p>
        </p:txBody>
      </p:sp>
      <p:pic>
        <p:nvPicPr>
          <p:cNvPr id="262" name="Image 3" descr=""/>
          <p:cNvPicPr/>
          <p:nvPr/>
        </p:nvPicPr>
        <p:blipFill>
          <a:blip r:embed="rId2"/>
          <a:stretch/>
        </p:blipFill>
        <p:spPr>
          <a:xfrm>
            <a:off x="827640" y="2349000"/>
            <a:ext cx="1006920" cy="929520"/>
          </a:xfrm>
          <a:prstGeom prst="rect">
            <a:avLst/>
          </a:prstGeom>
          <a:ln w="0">
            <a:noFill/>
          </a:ln>
        </p:spPr>
      </p:pic>
      <p:pic>
        <p:nvPicPr>
          <p:cNvPr id="263" name="Image 5" descr=""/>
          <p:cNvPicPr/>
          <p:nvPr/>
        </p:nvPicPr>
        <p:blipFill>
          <a:blip r:embed="rId3"/>
          <a:stretch/>
        </p:blipFill>
        <p:spPr>
          <a:xfrm>
            <a:off x="5652000" y="2061000"/>
            <a:ext cx="2591280" cy="1940760"/>
          </a:xfrm>
          <a:prstGeom prst="rect">
            <a:avLst/>
          </a:prstGeom>
          <a:ln w="0">
            <a:noFill/>
          </a:ln>
        </p:spPr>
      </p:pic>
      <p:sp>
        <p:nvSpPr>
          <p:cNvPr id="264" name="CustomShape 2"/>
          <p:cNvSpPr/>
          <p:nvPr/>
        </p:nvSpPr>
        <p:spPr>
          <a:xfrm>
            <a:off x="783360" y="4221000"/>
            <a:ext cx="631440" cy="3639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fr-FR" sz="1800" spc="-1" strike="noStrike">
                <a:solidFill>
                  <a:srgbClr val="000000"/>
                </a:solidFill>
                <a:latin typeface="Tw Cen MT"/>
                <a:ea typeface="DejaVu Sans"/>
              </a:rPr>
              <a:t>Dev</a:t>
            </a:r>
            <a:endParaRPr b="0" lang="fr-FR" sz="1800" spc="-1" strike="noStrike">
              <a:solidFill>
                <a:srgbClr val="000000"/>
              </a:solidFill>
              <a:latin typeface="Arial"/>
            </a:endParaRPr>
          </a:p>
        </p:txBody>
      </p:sp>
      <p:sp>
        <p:nvSpPr>
          <p:cNvPr id="265" name="CustomShape 3"/>
          <p:cNvSpPr/>
          <p:nvPr/>
        </p:nvSpPr>
        <p:spPr>
          <a:xfrm>
            <a:off x="7444080" y="4221000"/>
            <a:ext cx="1235160" cy="63828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fr-FR" sz="1800" spc="-1" strike="noStrike">
                <a:solidFill>
                  <a:srgbClr val="000000"/>
                </a:solidFill>
                <a:latin typeface="Tw Cen MT"/>
                <a:ea typeface="DejaVu Sans"/>
              </a:rPr>
              <a:t>Stockage</a:t>
            </a:r>
            <a:endParaRPr b="0" lang="fr-FR" sz="1800" spc="-1" strike="noStrike">
              <a:solidFill>
                <a:srgbClr val="000000"/>
              </a:solidFill>
              <a:latin typeface="Arial"/>
            </a:endParaRPr>
          </a:p>
          <a:p>
            <a:pPr>
              <a:lnSpc>
                <a:spcPct val="100000"/>
              </a:lnSpc>
            </a:pPr>
            <a:r>
              <a:rPr b="0" lang="fr-FR" sz="1800" spc="-1" strike="noStrike">
                <a:solidFill>
                  <a:srgbClr val="000000"/>
                </a:solidFill>
                <a:latin typeface="Tw Cen MT"/>
                <a:ea typeface="DejaVu Sans"/>
              </a:rPr>
              <a:t>(registry)</a:t>
            </a:r>
            <a:endParaRPr b="0" lang="fr-FR" sz="1800" spc="-1" strike="noStrike">
              <a:solidFill>
                <a:srgbClr val="000000"/>
              </a:solidFill>
              <a:latin typeface="Arial"/>
            </a:endParaRPr>
          </a:p>
        </p:txBody>
      </p:sp>
      <p:sp>
        <p:nvSpPr>
          <p:cNvPr id="266" name="CustomShape 4"/>
          <p:cNvSpPr/>
          <p:nvPr/>
        </p:nvSpPr>
        <p:spPr>
          <a:xfrm rot="10800000">
            <a:off x="5004720" y="3285720"/>
            <a:ext cx="1871280" cy="430920"/>
          </a:xfrm>
          <a:prstGeom prst="leftArrow">
            <a:avLst>
              <a:gd name="adj1" fmla="val 50000"/>
              <a:gd name="adj2" fmla="val 50000"/>
            </a:avLst>
          </a:prstGeom>
          <a:gradFill rotWithShape="0">
            <a:gsLst>
              <a:gs pos="0">
                <a:srgbClr val="2e5f99"/>
              </a:gs>
              <a:gs pos="100000">
                <a:srgbClr val="3c7ac7"/>
              </a:gs>
            </a:gsLst>
            <a:lin ang="5400000"/>
          </a:gra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67" name="CustomShape 5"/>
          <p:cNvSpPr/>
          <p:nvPr/>
        </p:nvSpPr>
        <p:spPr>
          <a:xfrm rot="18171600">
            <a:off x="5682600" y="4657680"/>
            <a:ext cx="1979280" cy="466920"/>
          </a:xfrm>
          <a:prstGeom prst="leftArrow">
            <a:avLst>
              <a:gd name="adj1" fmla="val 50000"/>
              <a:gd name="adj2" fmla="val 50000"/>
            </a:avLst>
          </a:prstGeom>
          <a:gradFill rotWithShape="0">
            <a:gsLst>
              <a:gs pos="0">
                <a:srgbClr val="2e5f99"/>
              </a:gs>
              <a:gs pos="100000">
                <a:srgbClr val="3c7ac7"/>
              </a:gs>
            </a:gsLst>
            <a:lin ang="12768000"/>
          </a:gra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268" name="Image 10" descr=""/>
          <p:cNvPicPr/>
          <p:nvPr/>
        </p:nvPicPr>
        <p:blipFill>
          <a:blip r:embed="rId4"/>
          <a:stretch/>
        </p:blipFill>
        <p:spPr>
          <a:xfrm>
            <a:off x="2627640" y="4149000"/>
            <a:ext cx="3274920" cy="2595240"/>
          </a:xfrm>
          <a:prstGeom prst="rect">
            <a:avLst/>
          </a:prstGeom>
          <a:ln w="0">
            <a:noFill/>
          </a:ln>
        </p:spPr>
      </p:pic>
      <p:sp>
        <p:nvSpPr>
          <p:cNvPr id="269" name="CustomShape 6"/>
          <p:cNvSpPr/>
          <p:nvPr/>
        </p:nvSpPr>
        <p:spPr>
          <a:xfrm>
            <a:off x="5854680" y="6093360"/>
            <a:ext cx="2163240" cy="3639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fr-FR" sz="1800" spc="-1" strike="noStrike">
                <a:solidFill>
                  <a:srgbClr val="000000"/>
                </a:solidFill>
                <a:latin typeface="Tw Cen MT"/>
                <a:ea typeface="DejaVu Sans"/>
              </a:rPr>
              <a:t>Production (Ops) </a:t>
            </a:r>
            <a:endParaRPr b="0" lang="fr-FR" sz="1800" spc="-1" strike="noStrike">
              <a:solidFill>
                <a:srgbClr val="000000"/>
              </a:solidFill>
              <a:latin typeface="Arial"/>
            </a:endParaRPr>
          </a:p>
        </p:txBody>
      </p:sp>
      <p:pic>
        <p:nvPicPr>
          <p:cNvPr id="270" name="Image 12" descr=""/>
          <p:cNvPicPr/>
          <p:nvPr/>
        </p:nvPicPr>
        <p:blipFill>
          <a:blip r:embed="rId5"/>
          <a:stretch/>
        </p:blipFill>
        <p:spPr>
          <a:xfrm>
            <a:off x="7452360" y="2277000"/>
            <a:ext cx="470160" cy="433800"/>
          </a:xfrm>
          <a:prstGeom prst="rect">
            <a:avLst/>
          </a:prstGeom>
          <a:ln w="0">
            <a:noFill/>
          </a:ln>
        </p:spPr>
      </p:pic>
      <p:pic>
        <p:nvPicPr>
          <p:cNvPr id="271" name="Image 13" descr=""/>
          <p:cNvPicPr/>
          <p:nvPr/>
        </p:nvPicPr>
        <p:blipFill>
          <a:blip r:embed="rId6"/>
          <a:stretch/>
        </p:blipFill>
        <p:spPr>
          <a:xfrm>
            <a:off x="2627640" y="6309360"/>
            <a:ext cx="470160" cy="4338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p:nvPr/>
        </p:nvSpPr>
        <p:spPr>
          <a:xfrm>
            <a:off x="1371600" y="1600200"/>
            <a:ext cx="761904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ffffff"/>
                </a:solidFill>
                <a:latin typeface="Tw Cen MT"/>
                <a:ea typeface="DejaVu Sans"/>
              </a:rPr>
              <a:t>Les briques de la containérisation</a:t>
            </a:r>
            <a:endParaRPr b="0" lang="fr-FR" sz="4400" spc="-1" strike="noStrike">
              <a:solidFill>
                <a:srgbClr val="000000"/>
              </a:solidFill>
              <a:latin typeface="Arial"/>
            </a:endParaRPr>
          </a:p>
        </p:txBody>
      </p:sp>
      <p:sp>
        <p:nvSpPr>
          <p:cNvPr id="181" name="TextShape 2"/>
          <p:cNvSpPr/>
          <p:nvPr/>
        </p:nvSpPr>
        <p:spPr>
          <a:xfrm>
            <a:off x="1371600" y="2743200"/>
            <a:ext cx="7121880" cy="167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fr-FR" sz="2900" spc="-1" strike="noStrike">
              <a:solidFill>
                <a:srgbClr val="000000"/>
              </a:solidFill>
              <a:latin typeface="Tw Cen MT"/>
              <a:ea typeface="DejaVu Sans"/>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Les fondements techniques de Docker</a:t>
            </a:r>
            <a:endParaRPr b="0" lang="fr-FR" sz="4400" spc="-1" strike="noStrike">
              <a:solidFill>
                <a:srgbClr val="000000"/>
              </a:solidFill>
              <a:latin typeface="Arial"/>
            </a:endParaRPr>
          </a:p>
        </p:txBody>
      </p:sp>
      <p:sp>
        <p:nvSpPr>
          <p:cNvPr id="273"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Il permet de créer et de manager des containers basés sur le kernel Linux ( </a:t>
            </a:r>
            <a:r>
              <a:rPr b="0" lang="fr-FR" sz="2800" spc="-1" strike="noStrike">
                <a:solidFill>
                  <a:srgbClr val="94b6d2"/>
                </a:solidFill>
                <a:latin typeface="Tw Cen MT"/>
                <a:ea typeface="DejaVu Sans"/>
              </a:rPr>
              <a:t>Namespaces</a:t>
            </a:r>
            <a:r>
              <a:rPr b="0" lang="fr-FR" sz="2900" spc="-1" strike="noStrike">
                <a:solidFill>
                  <a:srgbClr val="000000"/>
                </a:solidFill>
                <a:latin typeface="Tw Cen MT"/>
                <a:ea typeface="DejaVu Sans"/>
              </a:rPr>
              <a:t>, </a:t>
            </a:r>
            <a:r>
              <a:rPr b="0" lang="fr-FR" sz="2800" spc="-1" strike="noStrike">
                <a:solidFill>
                  <a:srgbClr val="94b6d2"/>
                </a:solidFill>
                <a:latin typeface="Tw Cen MT"/>
                <a:ea typeface="DejaVu Sans"/>
              </a:rPr>
              <a:t>Cgroups</a:t>
            </a:r>
            <a:r>
              <a:rPr b="0" lang="fr-FR" sz="2900" spc="-1" strike="noStrike">
                <a:solidFill>
                  <a:srgbClr val="000000"/>
                </a:solidFill>
                <a:latin typeface="Tw Cen MT"/>
                <a:ea typeface="DejaVu Sans"/>
              </a:rPr>
              <a:t> </a:t>
            </a:r>
            <a:r>
              <a:rPr b="0" lang="fr-FR" sz="2800" spc="-1" strike="noStrike">
                <a:solidFill>
                  <a:srgbClr val="000000"/>
                </a:solidFill>
                <a:latin typeface="Tw Cen MT"/>
                <a:ea typeface="DejaVu Sans"/>
              </a:rPr>
              <a:t>,</a:t>
            </a:r>
            <a:r>
              <a:rPr b="0" lang="fr-FR" sz="2800" spc="-1" strike="noStrike">
                <a:solidFill>
                  <a:srgbClr val="94b6d2"/>
                </a:solidFill>
                <a:latin typeface="Tw Cen MT"/>
                <a:ea typeface="DejaVu Sans"/>
              </a:rPr>
              <a:t> Capabilities </a:t>
            </a:r>
            <a:r>
              <a:rPr b="0" lang="fr-FR" sz="2900" spc="-1" strike="noStrike">
                <a:solidFill>
                  <a:srgbClr val="000000"/>
                </a:solidFill>
                <a:latin typeface="Tw Cen MT"/>
                <a:ea typeface="DejaVu Sans"/>
              </a:rPr>
              <a:t>) tout comme LXC.</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94b6d2"/>
                </a:solidFill>
                <a:latin typeface="Tw Cen MT"/>
                <a:ea typeface="DejaVu Sans"/>
              </a:rPr>
              <a:t>Copy OnWrite Storage et UFS</a:t>
            </a:r>
            <a:r>
              <a:rPr b="0" lang="fr-FR" sz="2900" spc="-1" strike="noStrike">
                <a:solidFill>
                  <a:srgbClr val="000000"/>
                </a:solidFill>
                <a:latin typeface="Tw Cen MT"/>
                <a:ea typeface="DejaVu Sans"/>
              </a:rPr>
              <a:t>: Un container Docker est créé instantanément à partir d’une image en lecture seule. On écrit juste les différences entre l’image et le container sur le disque à part.</a:t>
            </a: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2"/>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Les fondements techniques de Docker</a:t>
            </a:r>
            <a:endParaRPr b="0" lang="fr-FR" sz="4400" spc="-1" strike="noStrike">
              <a:solidFill>
                <a:srgbClr val="000000"/>
              </a:solidFill>
              <a:latin typeface="Arial"/>
            </a:endParaRPr>
          </a:p>
        </p:txBody>
      </p:sp>
      <p:sp>
        <p:nvSpPr>
          <p:cNvPr id="275" name="TextShape 13"/>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Docker est développé en </a:t>
            </a:r>
            <a:r>
              <a:rPr b="0" lang="fr-FR" sz="2900" spc="-1" strike="noStrike">
                <a:solidFill>
                  <a:srgbClr val="94b6d2"/>
                </a:solidFill>
                <a:latin typeface="Tw Cen MT"/>
                <a:ea typeface="DejaVu Sans"/>
              </a:rPr>
              <a:t>GO</a:t>
            </a:r>
            <a:r>
              <a:rPr b="0" lang="fr-FR" sz="2900" spc="-1" strike="noStrike">
                <a:solidFill>
                  <a:srgbClr val="000000"/>
                </a:solidFill>
                <a:latin typeface="Tw Cen MT"/>
                <a:ea typeface="DejaVu Sans"/>
              </a:rPr>
              <a:t> et se base sur la libcontainer pour créer les containers. (c’était LXC par défaut ).</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Un format de container ouvert basé sur Docker est défini (</a:t>
            </a:r>
            <a:r>
              <a:rPr b="0" lang="fr-FR" sz="2900" spc="-1" strike="noStrike" u="sng">
                <a:solidFill>
                  <a:srgbClr val="0000ff"/>
                </a:solidFill>
                <a:uFill>
                  <a:solidFill>
                    <a:srgbClr val="ffffff"/>
                  </a:solidFill>
                </a:uFill>
                <a:latin typeface="Tw Cen MT"/>
                <a:ea typeface="DejaVu Sans"/>
                <a:hlinkClick r:id="rId1"/>
              </a:rPr>
              <a:t>www.opencontainers.org</a:t>
            </a:r>
            <a:r>
              <a:rPr b="0" lang="fr-FR" sz="2900" spc="-1" strike="noStrike">
                <a:solidFill>
                  <a:srgbClr val="000000"/>
                </a:solidFill>
                <a:latin typeface="Tw Cen MT"/>
                <a:ea typeface="DejaVu Sans"/>
              </a:rPr>
              <a:t>), réunissant de très nombreux acteurs de l’IT.</a:t>
            </a: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Architecture Docker</a:t>
            </a:r>
            <a:endParaRPr b="0" lang="fr-FR" sz="4400" spc="-1" strike="noStrike">
              <a:solidFill>
                <a:srgbClr val="000000"/>
              </a:solidFill>
              <a:latin typeface="Arial"/>
            </a:endParaRPr>
          </a:p>
        </p:txBody>
      </p:sp>
      <p:pic>
        <p:nvPicPr>
          <p:cNvPr id="277" name="Image 4" descr=""/>
          <p:cNvPicPr/>
          <p:nvPr/>
        </p:nvPicPr>
        <p:blipFill>
          <a:blip r:embed="rId1"/>
          <a:stretch/>
        </p:blipFill>
        <p:spPr>
          <a:xfrm>
            <a:off x="1331640" y="1917000"/>
            <a:ext cx="6911640" cy="4535280"/>
          </a:xfrm>
          <a:prstGeom prst="rect">
            <a:avLst/>
          </a:prstGeom>
          <a:ln w="0">
            <a:noFill/>
          </a:ln>
        </p:spPr>
      </p:pic>
      <p:sp>
        <p:nvSpPr>
          <p:cNvPr id="278" name="CustomShape 2"/>
          <p:cNvSpPr/>
          <p:nvPr/>
        </p:nvSpPr>
        <p:spPr>
          <a:xfrm>
            <a:off x="5652000" y="6021360"/>
            <a:ext cx="2087280" cy="30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400" spc="-1" strike="noStrike">
                <a:solidFill>
                  <a:srgbClr val="000000"/>
                </a:solidFill>
                <a:latin typeface="Tw Cen MT"/>
                <a:ea typeface="DejaVu Sans"/>
              </a:rPr>
              <a:t>Source docker</a:t>
            </a:r>
            <a:endParaRPr b="0" lang="fr-F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client docker</a:t>
            </a:r>
            <a:endParaRPr b="0" lang="fr-FR" sz="4400" spc="-1" strike="noStrike">
              <a:solidFill>
                <a:srgbClr val="000000"/>
              </a:solidFill>
              <a:latin typeface="Arial"/>
            </a:endParaRPr>
          </a:p>
        </p:txBody>
      </p:sp>
      <p:sp>
        <p:nvSpPr>
          <p:cNvPr id="280" name="TextShape 2"/>
          <p:cNvSpPr/>
          <p:nvPr/>
        </p:nvSpPr>
        <p:spPr>
          <a:xfrm>
            <a:off x="2123640" y="2781000"/>
            <a:ext cx="381420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355d7e"/>
                </a:solidFill>
                <a:latin typeface="Tw Cen MT"/>
                <a:ea typeface="DejaVu Sans"/>
              </a:rPr>
              <a:t>create </a:t>
            </a:r>
            <a:r>
              <a:rPr b="1" lang="fr-FR" sz="2900" spc="-1" strike="noStrike">
                <a:solidFill>
                  <a:srgbClr val="94b6d2"/>
                </a:solidFill>
                <a:latin typeface="Tw Cen MT"/>
                <a:ea typeface="DejaVu Sans"/>
              </a:rPr>
              <a:t>&lt;imageid&gt; </a:t>
            </a:r>
            <a:endParaRPr b="0" lang="fr-FR" sz="2900" spc="-1" strike="noStrike">
              <a:solidFill>
                <a:srgbClr val="000000"/>
              </a:solidFill>
              <a:latin typeface="Arial"/>
            </a:endParaRPr>
          </a:p>
        </p:txBody>
      </p:sp>
      <p:sp>
        <p:nvSpPr>
          <p:cNvPr id="281" name="CustomShape 3"/>
          <p:cNvSpPr/>
          <p:nvPr/>
        </p:nvSpPr>
        <p:spPr>
          <a:xfrm>
            <a:off x="6588360" y="1989000"/>
            <a:ext cx="1582920" cy="2015280"/>
          </a:xfrm>
          <a:prstGeom prst="cube">
            <a:avLst>
              <a:gd name="adj" fmla="val 25000"/>
            </a:avLst>
          </a:prstGeom>
          <a:blipFill rotWithShape="0">
            <a:blip r:embed="rId1"/>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82" name="CustomShape 4"/>
          <p:cNvSpPr/>
          <p:nvPr/>
        </p:nvSpPr>
        <p:spPr>
          <a:xfrm>
            <a:off x="7740360" y="1989000"/>
            <a:ext cx="1222920" cy="2015280"/>
          </a:xfrm>
          <a:prstGeom prst="cube">
            <a:avLst>
              <a:gd name="adj" fmla="val 25000"/>
            </a:avLst>
          </a:prstGeom>
          <a:blipFill rotWithShape="0">
            <a:blip r:embed="rId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83" name="CustomShape 5"/>
          <p:cNvSpPr/>
          <p:nvPr/>
        </p:nvSpPr>
        <p:spPr>
          <a:xfrm>
            <a:off x="323640" y="1989000"/>
            <a:ext cx="1582920" cy="2015280"/>
          </a:xfrm>
          <a:prstGeom prst="cube">
            <a:avLst>
              <a:gd name="adj" fmla="val 25000"/>
            </a:avLst>
          </a:prstGeom>
          <a:blipFill rotWithShape="0">
            <a:blip r:embed="rId3"/>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84" name="CustomShape 6"/>
          <p:cNvSpPr/>
          <p:nvPr/>
        </p:nvSpPr>
        <p:spPr>
          <a:xfrm>
            <a:off x="395640" y="2997000"/>
            <a:ext cx="1150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285" name="CustomShape 7"/>
          <p:cNvSpPr/>
          <p:nvPr/>
        </p:nvSpPr>
        <p:spPr>
          <a:xfrm>
            <a:off x="6660360" y="2997000"/>
            <a:ext cx="129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286" name="CustomShape 8"/>
          <p:cNvSpPr/>
          <p:nvPr/>
        </p:nvSpPr>
        <p:spPr>
          <a:xfrm>
            <a:off x="6444360" y="5301360"/>
            <a:ext cx="244728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Union File System=&gt;Container</a:t>
            </a:r>
            <a:endParaRPr b="0" lang="fr-FR" sz="1800" spc="-1" strike="noStrike">
              <a:solidFill>
                <a:srgbClr val="000000"/>
              </a:solidFill>
              <a:latin typeface="Arial"/>
            </a:endParaRPr>
          </a:p>
        </p:txBody>
      </p:sp>
      <p:sp>
        <p:nvSpPr>
          <p:cNvPr id="287" name="CustomShape 9"/>
          <p:cNvSpPr/>
          <p:nvPr/>
        </p:nvSpPr>
        <p:spPr>
          <a:xfrm>
            <a:off x="7812360" y="2997000"/>
            <a:ext cx="79092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sp>
        <p:nvSpPr>
          <p:cNvPr id="288" name="CustomShape 10"/>
          <p:cNvSpPr/>
          <p:nvPr/>
        </p:nvSpPr>
        <p:spPr>
          <a:xfrm rot="16200000">
            <a:off x="7092360" y="3502080"/>
            <a:ext cx="1150920" cy="2303280"/>
          </a:xfrm>
          <a:prstGeom prst="leftBrace">
            <a:avLst>
              <a:gd name="adj1" fmla="val 8333"/>
              <a:gd name="adj2" fmla="val 50000"/>
            </a:avLst>
          </a:prstGeom>
          <a:noFill/>
          <a:ln>
            <a:solidFill>
              <a:srgbClr val="4f81bd"/>
            </a:solidFill>
            <a:roun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89" name="CustomShape 11"/>
          <p:cNvSpPr/>
          <p:nvPr/>
        </p:nvSpPr>
        <p:spPr>
          <a:xfrm>
            <a:off x="2051640" y="2781000"/>
            <a:ext cx="3311280" cy="360"/>
          </a:xfrm>
          <a:custGeom>
            <a:avLst/>
            <a:gdLst>
              <a:gd name="textAreaLeft" fmla="*/ 0 w 3311280"/>
              <a:gd name="textAreaRight" fmla="*/ 3312000 w 3311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sp>
        <p:nvSpPr>
          <p:cNvPr id="290" name="CustomShape 12"/>
          <p:cNvSpPr/>
          <p:nvPr/>
        </p:nvSpPr>
        <p:spPr>
          <a:xfrm>
            <a:off x="1619640" y="4797000"/>
            <a:ext cx="287928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Création du container sans le démarrer</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client docker</a:t>
            </a:r>
            <a:endParaRPr b="0" lang="fr-FR" sz="4400" spc="-1" strike="noStrike">
              <a:solidFill>
                <a:srgbClr val="000000"/>
              </a:solidFill>
              <a:latin typeface="Arial"/>
            </a:endParaRPr>
          </a:p>
        </p:txBody>
      </p:sp>
      <p:sp>
        <p:nvSpPr>
          <p:cNvPr id="292" name="TextShape 2"/>
          <p:cNvSpPr/>
          <p:nvPr/>
        </p:nvSpPr>
        <p:spPr>
          <a:xfrm>
            <a:off x="2555640" y="2925000"/>
            <a:ext cx="381420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355d7e"/>
                </a:solidFill>
                <a:latin typeface="Tw Cen MT"/>
                <a:ea typeface="DejaVu Sans"/>
              </a:rPr>
              <a:t>start</a:t>
            </a:r>
            <a:r>
              <a:rPr b="1" lang="fr-FR" sz="2900" spc="-1" strike="noStrike">
                <a:solidFill>
                  <a:srgbClr val="dd8047"/>
                </a:solidFill>
                <a:latin typeface="Tw Cen MT"/>
                <a:ea typeface="DejaVu Sans"/>
              </a:rPr>
              <a:t> </a:t>
            </a:r>
            <a:r>
              <a:rPr b="1" lang="fr-FR" sz="2900" spc="-1" strike="noStrike">
                <a:solidFill>
                  <a:srgbClr val="94b6d2"/>
                </a:solidFill>
                <a:latin typeface="Tw Cen MT"/>
                <a:ea typeface="DejaVu Sans"/>
              </a:rPr>
              <a:t>&lt;containerid&gt; </a:t>
            </a:r>
            <a:endParaRPr b="0" lang="fr-FR" sz="2900" spc="-1" strike="noStrike">
              <a:solidFill>
                <a:srgbClr val="000000"/>
              </a:solidFill>
              <a:latin typeface="Arial"/>
            </a:endParaRPr>
          </a:p>
        </p:txBody>
      </p:sp>
      <p:sp>
        <p:nvSpPr>
          <p:cNvPr id="293" name="CustomShape 3"/>
          <p:cNvSpPr/>
          <p:nvPr/>
        </p:nvSpPr>
        <p:spPr>
          <a:xfrm>
            <a:off x="179640" y="2061000"/>
            <a:ext cx="1403640" cy="2015280"/>
          </a:xfrm>
          <a:prstGeom prst="cube">
            <a:avLst>
              <a:gd name="adj" fmla="val 25000"/>
            </a:avLst>
          </a:prstGeom>
          <a:blipFill rotWithShape="0">
            <a:blip r:embed="rId1"/>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94" name="CustomShape 4"/>
          <p:cNvSpPr/>
          <p:nvPr/>
        </p:nvSpPr>
        <p:spPr>
          <a:xfrm>
            <a:off x="1259640" y="2061000"/>
            <a:ext cx="1222920" cy="2015280"/>
          </a:xfrm>
          <a:prstGeom prst="cube">
            <a:avLst>
              <a:gd name="adj" fmla="val 25000"/>
            </a:avLst>
          </a:prstGeom>
          <a:blipFill rotWithShape="0">
            <a:blip r:embed="rId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95" name="CustomShape 5"/>
          <p:cNvSpPr/>
          <p:nvPr/>
        </p:nvSpPr>
        <p:spPr>
          <a:xfrm>
            <a:off x="179640" y="3141000"/>
            <a:ext cx="1150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296" name="CustomShape 6"/>
          <p:cNvSpPr/>
          <p:nvPr/>
        </p:nvSpPr>
        <p:spPr>
          <a:xfrm>
            <a:off x="1331640" y="3069000"/>
            <a:ext cx="79092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sp>
        <p:nvSpPr>
          <p:cNvPr id="297" name="CustomShape 7"/>
          <p:cNvSpPr/>
          <p:nvPr/>
        </p:nvSpPr>
        <p:spPr>
          <a:xfrm>
            <a:off x="2699640" y="2781000"/>
            <a:ext cx="3383280" cy="360"/>
          </a:xfrm>
          <a:custGeom>
            <a:avLst/>
            <a:gdLst>
              <a:gd name="textAreaLeft" fmla="*/ 0 w 3383280"/>
              <a:gd name="textAreaRight" fmla="*/ 3384000 w 3383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sp>
        <p:nvSpPr>
          <p:cNvPr id="298" name="CustomShape 8"/>
          <p:cNvSpPr/>
          <p:nvPr/>
        </p:nvSpPr>
        <p:spPr>
          <a:xfrm>
            <a:off x="6372360" y="2061000"/>
            <a:ext cx="1403640" cy="2015280"/>
          </a:xfrm>
          <a:prstGeom prst="cube">
            <a:avLst>
              <a:gd name="adj" fmla="val 25000"/>
            </a:avLst>
          </a:prstGeom>
          <a:blipFill rotWithShape="0">
            <a:blip r:embed="rId3"/>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299" name="CustomShape 9"/>
          <p:cNvSpPr/>
          <p:nvPr/>
        </p:nvSpPr>
        <p:spPr>
          <a:xfrm>
            <a:off x="7452360" y="2061000"/>
            <a:ext cx="1222920" cy="2015280"/>
          </a:xfrm>
          <a:prstGeom prst="cube">
            <a:avLst>
              <a:gd name="adj" fmla="val 25000"/>
            </a:avLst>
          </a:prstGeom>
          <a:blipFill rotWithShape="0">
            <a:blip r:embed="rId4"/>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00" name="CustomShape 10"/>
          <p:cNvSpPr/>
          <p:nvPr/>
        </p:nvSpPr>
        <p:spPr>
          <a:xfrm>
            <a:off x="6372360" y="3141000"/>
            <a:ext cx="1150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01" name="CustomShape 11"/>
          <p:cNvSpPr/>
          <p:nvPr/>
        </p:nvSpPr>
        <p:spPr>
          <a:xfrm>
            <a:off x="7524360" y="3069000"/>
            <a:ext cx="79092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pic>
        <p:nvPicPr>
          <p:cNvPr id="302" name="Image 19" descr=""/>
          <p:cNvPicPr/>
          <p:nvPr/>
        </p:nvPicPr>
        <p:blipFill>
          <a:blip r:embed="rId5"/>
          <a:stretch/>
        </p:blipFill>
        <p:spPr>
          <a:xfrm>
            <a:off x="7452360" y="3573000"/>
            <a:ext cx="1033920" cy="1141920"/>
          </a:xfrm>
          <a:prstGeom prst="rect">
            <a:avLst/>
          </a:prstGeom>
          <a:ln w="0">
            <a:noFill/>
          </a:ln>
        </p:spPr>
      </p:pic>
      <p:sp>
        <p:nvSpPr>
          <p:cNvPr id="303" name="CustomShape 12"/>
          <p:cNvSpPr/>
          <p:nvPr/>
        </p:nvSpPr>
        <p:spPr>
          <a:xfrm flipH="1">
            <a:off x="2626920" y="4293000"/>
            <a:ext cx="3311280" cy="360"/>
          </a:xfrm>
          <a:custGeom>
            <a:avLst/>
            <a:gdLst>
              <a:gd name="textAreaLeft" fmla="*/ -360 w 3311280"/>
              <a:gd name="textAreaRight" fmla="*/ 3311640 w 3311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sp>
        <p:nvSpPr>
          <p:cNvPr id="304" name="CustomShape 13"/>
          <p:cNvSpPr/>
          <p:nvPr/>
        </p:nvSpPr>
        <p:spPr>
          <a:xfrm>
            <a:off x="2627640" y="4509000"/>
            <a:ext cx="381420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355d7e"/>
                </a:solidFill>
                <a:latin typeface="Tw Cen MT"/>
                <a:ea typeface="DejaVu Sans"/>
              </a:rPr>
              <a:t>stop </a:t>
            </a:r>
            <a:r>
              <a:rPr b="1" lang="fr-FR" sz="2900" spc="-1" strike="noStrike">
                <a:solidFill>
                  <a:srgbClr val="94b6d2"/>
                </a:solidFill>
                <a:latin typeface="Tw Cen MT"/>
                <a:ea typeface="DejaVu Sans"/>
              </a:rPr>
              <a:t>&lt;containerid&gt; </a:t>
            </a:r>
            <a:endParaRPr b="0" lang="fr-FR" sz="2900" spc="-1" strike="noStrike">
              <a:solidFill>
                <a:srgbClr val="000000"/>
              </a:solidFill>
              <a:latin typeface="Arial"/>
            </a:endParaRPr>
          </a:p>
        </p:txBody>
      </p:sp>
      <p:pic>
        <p:nvPicPr>
          <p:cNvPr id="305" name="Image 7" descr=""/>
          <p:cNvPicPr/>
          <p:nvPr/>
        </p:nvPicPr>
        <p:blipFill>
          <a:blip r:embed="rId6"/>
          <a:stretch/>
        </p:blipFill>
        <p:spPr>
          <a:xfrm rot="10800000">
            <a:off x="4684680" y="6210720"/>
            <a:ext cx="902880" cy="979560"/>
          </a:xfrm>
          <a:prstGeom prst="rect">
            <a:avLst/>
          </a:prstGeom>
          <a:ln w="0">
            <a:noFill/>
          </a:ln>
        </p:spPr>
      </p:pic>
      <p:sp>
        <p:nvSpPr>
          <p:cNvPr id="306" name="CustomShape 14"/>
          <p:cNvSpPr/>
          <p:nvPr/>
        </p:nvSpPr>
        <p:spPr>
          <a:xfrm>
            <a:off x="4788000" y="4941000"/>
            <a:ext cx="3311280" cy="2009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Envoi du signal SIGTERM d’arrêt par le client Docker. Le container transmet au process qui doit savoir l’interpréter sinon timeout et envoi du signal SIGKILL au container.</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client docker</a:t>
            </a:r>
            <a:endParaRPr b="0" lang="fr-FR" sz="4400" spc="-1" strike="noStrike">
              <a:solidFill>
                <a:srgbClr val="000000"/>
              </a:solidFill>
              <a:latin typeface="Arial"/>
            </a:endParaRPr>
          </a:p>
        </p:txBody>
      </p:sp>
      <p:sp>
        <p:nvSpPr>
          <p:cNvPr id="308" name="TextShape 2"/>
          <p:cNvSpPr/>
          <p:nvPr/>
        </p:nvSpPr>
        <p:spPr>
          <a:xfrm>
            <a:off x="2483640" y="2925000"/>
            <a:ext cx="381420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355d7e"/>
                </a:solidFill>
                <a:latin typeface="Tw Cen MT"/>
                <a:ea typeface="DejaVu Sans"/>
              </a:rPr>
              <a:t>run </a:t>
            </a:r>
            <a:r>
              <a:rPr b="1" lang="fr-FR" sz="2900" spc="-1" strike="noStrike">
                <a:solidFill>
                  <a:srgbClr val="94b6d2"/>
                </a:solidFill>
                <a:latin typeface="Tw Cen MT"/>
                <a:ea typeface="DejaVu Sans"/>
              </a:rPr>
              <a:t>&lt;imageid&gt; </a:t>
            </a:r>
            <a:endParaRPr b="0" lang="fr-FR" sz="2900" spc="-1" strike="noStrike">
              <a:solidFill>
                <a:srgbClr val="000000"/>
              </a:solidFill>
              <a:latin typeface="Arial"/>
            </a:endParaRPr>
          </a:p>
        </p:txBody>
      </p:sp>
      <p:sp>
        <p:nvSpPr>
          <p:cNvPr id="309" name="CustomShape 3"/>
          <p:cNvSpPr/>
          <p:nvPr/>
        </p:nvSpPr>
        <p:spPr>
          <a:xfrm>
            <a:off x="6588360" y="1989000"/>
            <a:ext cx="1582920" cy="2015280"/>
          </a:xfrm>
          <a:prstGeom prst="cube">
            <a:avLst>
              <a:gd name="adj" fmla="val 25000"/>
            </a:avLst>
          </a:prstGeom>
          <a:blipFill rotWithShape="0">
            <a:blip r:embed="rId1"/>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10" name="CustomShape 4"/>
          <p:cNvSpPr/>
          <p:nvPr/>
        </p:nvSpPr>
        <p:spPr>
          <a:xfrm>
            <a:off x="7740360" y="1989000"/>
            <a:ext cx="1222920" cy="2015280"/>
          </a:xfrm>
          <a:prstGeom prst="cube">
            <a:avLst>
              <a:gd name="adj" fmla="val 25000"/>
            </a:avLst>
          </a:prstGeom>
          <a:blipFill rotWithShape="0">
            <a:blip r:embed="rId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11" name="CustomShape 5"/>
          <p:cNvSpPr/>
          <p:nvPr/>
        </p:nvSpPr>
        <p:spPr>
          <a:xfrm>
            <a:off x="323640" y="1989000"/>
            <a:ext cx="1582920" cy="2015280"/>
          </a:xfrm>
          <a:prstGeom prst="cube">
            <a:avLst>
              <a:gd name="adj" fmla="val 25000"/>
            </a:avLst>
          </a:prstGeom>
          <a:blipFill rotWithShape="0">
            <a:blip r:embed="rId3"/>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12" name="CustomShape 6"/>
          <p:cNvSpPr/>
          <p:nvPr/>
        </p:nvSpPr>
        <p:spPr>
          <a:xfrm>
            <a:off x="395640" y="2997000"/>
            <a:ext cx="1150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13" name="CustomShape 7"/>
          <p:cNvSpPr/>
          <p:nvPr/>
        </p:nvSpPr>
        <p:spPr>
          <a:xfrm>
            <a:off x="6660360" y="2997000"/>
            <a:ext cx="129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14" name="CustomShape 8"/>
          <p:cNvSpPr/>
          <p:nvPr/>
        </p:nvSpPr>
        <p:spPr>
          <a:xfrm>
            <a:off x="6444360" y="5301360"/>
            <a:ext cx="244728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Union File System=&gt;Container</a:t>
            </a:r>
            <a:endParaRPr b="0" lang="fr-FR" sz="1800" spc="-1" strike="noStrike">
              <a:solidFill>
                <a:srgbClr val="000000"/>
              </a:solidFill>
              <a:latin typeface="Arial"/>
            </a:endParaRPr>
          </a:p>
        </p:txBody>
      </p:sp>
      <p:sp>
        <p:nvSpPr>
          <p:cNvPr id="315" name="CustomShape 9"/>
          <p:cNvSpPr/>
          <p:nvPr/>
        </p:nvSpPr>
        <p:spPr>
          <a:xfrm>
            <a:off x="7812360" y="2997000"/>
            <a:ext cx="79092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sp>
        <p:nvSpPr>
          <p:cNvPr id="316" name="CustomShape 10"/>
          <p:cNvSpPr/>
          <p:nvPr/>
        </p:nvSpPr>
        <p:spPr>
          <a:xfrm rot="16200000">
            <a:off x="7092360" y="3502080"/>
            <a:ext cx="1150920" cy="2303280"/>
          </a:xfrm>
          <a:prstGeom prst="leftBrace">
            <a:avLst>
              <a:gd name="adj1" fmla="val 8333"/>
              <a:gd name="adj2" fmla="val 50000"/>
            </a:avLst>
          </a:prstGeom>
          <a:noFill/>
          <a:ln>
            <a:solidFill>
              <a:srgbClr val="4f81bd"/>
            </a:solidFill>
            <a:roun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17" name="CustomShape 11"/>
          <p:cNvSpPr/>
          <p:nvPr/>
        </p:nvSpPr>
        <p:spPr>
          <a:xfrm>
            <a:off x="2051640" y="2781000"/>
            <a:ext cx="4247280" cy="360"/>
          </a:xfrm>
          <a:custGeom>
            <a:avLst/>
            <a:gdLst>
              <a:gd name="textAreaLeft" fmla="*/ 0 w 4247280"/>
              <a:gd name="textAreaRight" fmla="*/ 4248000 w 4247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pic>
        <p:nvPicPr>
          <p:cNvPr id="318" name="Image 17" descr=""/>
          <p:cNvPicPr/>
          <p:nvPr/>
        </p:nvPicPr>
        <p:blipFill>
          <a:blip r:embed="rId4"/>
          <a:stretch/>
        </p:blipFill>
        <p:spPr>
          <a:xfrm>
            <a:off x="3348000" y="4293000"/>
            <a:ext cx="1033920" cy="1141920"/>
          </a:xfrm>
          <a:prstGeom prst="rect">
            <a:avLst/>
          </a:prstGeom>
          <a:ln w="0">
            <a:noFill/>
          </a:ln>
        </p:spPr>
      </p:pic>
      <p:sp>
        <p:nvSpPr>
          <p:cNvPr id="319" name="CustomShape 12"/>
          <p:cNvSpPr/>
          <p:nvPr/>
        </p:nvSpPr>
        <p:spPr>
          <a:xfrm>
            <a:off x="3492000" y="3573000"/>
            <a:ext cx="574920" cy="502920"/>
          </a:xfrm>
          <a:prstGeom prst="mathPlus">
            <a:avLst>
              <a:gd name="adj1" fmla="val 23520"/>
            </a:avLst>
          </a:prstGeom>
          <a:gradFill rotWithShape="0">
            <a:gsLst>
              <a:gs pos="0">
                <a:srgbClr val="2e5f99"/>
              </a:gs>
              <a:gs pos="100000">
                <a:srgbClr val="3c7ac7"/>
              </a:gs>
            </a:gsLst>
            <a:lin ang="16200000"/>
          </a:gra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320" name="Image 19" descr=""/>
          <p:cNvPicPr/>
          <p:nvPr/>
        </p:nvPicPr>
        <p:blipFill>
          <a:blip r:embed="rId5"/>
          <a:stretch/>
        </p:blipFill>
        <p:spPr>
          <a:xfrm>
            <a:off x="7668360" y="3573000"/>
            <a:ext cx="1033920" cy="1141920"/>
          </a:xfrm>
          <a:prstGeom prst="rect">
            <a:avLst/>
          </a:prstGeom>
          <a:ln w="0">
            <a:noFill/>
          </a:ln>
        </p:spPr>
      </p:pic>
      <p:sp>
        <p:nvSpPr>
          <p:cNvPr id="321" name="CustomShape 13"/>
          <p:cNvSpPr/>
          <p:nvPr/>
        </p:nvSpPr>
        <p:spPr>
          <a:xfrm>
            <a:off x="467640" y="5949360"/>
            <a:ext cx="8208000" cy="516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1800" spc="-1" strike="noStrike">
                <a:solidFill>
                  <a:srgbClr val="dd8047"/>
                </a:solidFill>
                <a:latin typeface="Tw Cen MT"/>
                <a:ea typeface="DejaVu Sans"/>
              </a:rPr>
              <a:t>docker</a:t>
            </a:r>
            <a:r>
              <a:rPr b="1" lang="fr-FR" sz="2800" spc="-1" strike="noStrike">
                <a:solidFill>
                  <a:srgbClr val="dd8047"/>
                </a:solidFill>
                <a:latin typeface="Tw Cen MT"/>
                <a:ea typeface="DejaVu Sans"/>
              </a:rPr>
              <a:t> run </a:t>
            </a:r>
            <a:r>
              <a:rPr b="1" lang="fr-FR" sz="1800" spc="-1" strike="noStrike">
                <a:solidFill>
                  <a:srgbClr val="94b6d2"/>
                </a:solidFill>
                <a:latin typeface="Tw Cen MT"/>
                <a:ea typeface="DejaVu Sans"/>
              </a:rPr>
              <a:t>=</a:t>
            </a:r>
            <a:r>
              <a:rPr b="1" lang="fr-FR" sz="1800" spc="-1" strike="noStrike">
                <a:solidFill>
                  <a:srgbClr val="dd8047"/>
                </a:solidFill>
                <a:latin typeface="Tw Cen MT"/>
                <a:ea typeface="DejaVu Sans"/>
              </a:rPr>
              <a:t> docker </a:t>
            </a:r>
            <a:r>
              <a:rPr b="1" lang="fr-FR" sz="2800" spc="-1" strike="noStrike">
                <a:solidFill>
                  <a:srgbClr val="dd8047"/>
                </a:solidFill>
                <a:latin typeface="Tw Cen MT"/>
                <a:ea typeface="DejaVu Sans"/>
              </a:rPr>
              <a:t>create </a:t>
            </a:r>
            <a:r>
              <a:rPr b="1" lang="fr-FR" sz="1800" spc="-1" strike="noStrike">
                <a:solidFill>
                  <a:srgbClr val="94b6d2"/>
                </a:solidFill>
                <a:latin typeface="Tw Cen MT"/>
                <a:ea typeface="DejaVu Sans"/>
              </a:rPr>
              <a:t>+</a:t>
            </a:r>
            <a:r>
              <a:rPr b="1" lang="fr-FR" sz="1800" spc="-1" strike="noStrike">
                <a:solidFill>
                  <a:srgbClr val="dd8047"/>
                </a:solidFill>
                <a:latin typeface="Tw Cen MT"/>
                <a:ea typeface="DejaVu Sans"/>
              </a:rPr>
              <a:t> docker </a:t>
            </a:r>
            <a:r>
              <a:rPr b="1" lang="fr-FR" sz="2800" spc="-1" strike="noStrike">
                <a:solidFill>
                  <a:srgbClr val="dd8047"/>
                </a:solidFill>
                <a:latin typeface="Tw Cen MT"/>
                <a:ea typeface="DejaVu Sans"/>
              </a:rPr>
              <a:t>start</a:t>
            </a:r>
            <a:endParaRPr b="0" lang="fr-F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client docker</a:t>
            </a:r>
            <a:endParaRPr b="0" lang="fr-FR" sz="4400" spc="-1" strike="noStrike">
              <a:solidFill>
                <a:srgbClr val="000000"/>
              </a:solidFill>
              <a:latin typeface="Arial"/>
            </a:endParaRPr>
          </a:p>
        </p:txBody>
      </p:sp>
      <p:sp>
        <p:nvSpPr>
          <p:cNvPr id="323" name="TextShape 2"/>
          <p:cNvSpPr/>
          <p:nvPr/>
        </p:nvSpPr>
        <p:spPr>
          <a:xfrm>
            <a:off x="3132000" y="3357000"/>
            <a:ext cx="381420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355d7e"/>
                </a:solidFill>
                <a:latin typeface="Tw Cen MT"/>
                <a:ea typeface="DejaVu Sans"/>
              </a:rPr>
              <a:t>ps</a:t>
            </a:r>
            <a:endParaRPr b="0" lang="fr-FR" sz="2900" spc="-1" strike="noStrike">
              <a:solidFill>
                <a:srgbClr val="000000"/>
              </a:solidFill>
              <a:latin typeface="Arial"/>
            </a:endParaRPr>
          </a:p>
        </p:txBody>
      </p:sp>
      <p:sp>
        <p:nvSpPr>
          <p:cNvPr id="324" name="CustomShape 3"/>
          <p:cNvSpPr/>
          <p:nvPr/>
        </p:nvSpPr>
        <p:spPr>
          <a:xfrm>
            <a:off x="2267640" y="4077000"/>
            <a:ext cx="3095280" cy="360"/>
          </a:xfrm>
          <a:custGeom>
            <a:avLst/>
            <a:gdLst>
              <a:gd name="textAreaLeft" fmla="*/ 0 w 3095280"/>
              <a:gd name="textAreaRight" fmla="*/ 3096000 w 3095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sp>
        <p:nvSpPr>
          <p:cNvPr id="325" name="CustomShape 4"/>
          <p:cNvSpPr/>
          <p:nvPr/>
        </p:nvSpPr>
        <p:spPr>
          <a:xfrm>
            <a:off x="395640" y="1700640"/>
            <a:ext cx="920880" cy="1366920"/>
          </a:xfrm>
          <a:prstGeom prst="cube">
            <a:avLst>
              <a:gd name="adj" fmla="val 25000"/>
            </a:avLst>
          </a:prstGeom>
          <a:blipFill rotWithShape="0">
            <a:blip r:embed="rId1"/>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26" name="CustomShape 5"/>
          <p:cNvSpPr/>
          <p:nvPr/>
        </p:nvSpPr>
        <p:spPr>
          <a:xfrm>
            <a:off x="1104480" y="1700640"/>
            <a:ext cx="802080" cy="1366920"/>
          </a:xfrm>
          <a:prstGeom prst="cube">
            <a:avLst>
              <a:gd name="adj" fmla="val 25000"/>
            </a:avLst>
          </a:prstGeom>
          <a:blipFill rotWithShape="0">
            <a:blip r:embed="rId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27" name="CustomShape 6"/>
          <p:cNvSpPr/>
          <p:nvPr/>
        </p:nvSpPr>
        <p:spPr>
          <a:xfrm>
            <a:off x="395640" y="243360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28" name="CustomShape 7"/>
          <p:cNvSpPr/>
          <p:nvPr/>
        </p:nvSpPr>
        <p:spPr>
          <a:xfrm>
            <a:off x="1151640" y="238500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pic>
        <p:nvPicPr>
          <p:cNvPr id="329" name="Image 19" descr=""/>
          <p:cNvPicPr/>
          <p:nvPr/>
        </p:nvPicPr>
        <p:blipFill>
          <a:blip r:embed="rId3"/>
          <a:stretch/>
        </p:blipFill>
        <p:spPr>
          <a:xfrm>
            <a:off x="1151640" y="1896120"/>
            <a:ext cx="469800" cy="536400"/>
          </a:xfrm>
          <a:prstGeom prst="rect">
            <a:avLst/>
          </a:prstGeom>
          <a:ln w="0">
            <a:noFill/>
          </a:ln>
        </p:spPr>
      </p:pic>
      <p:sp>
        <p:nvSpPr>
          <p:cNvPr id="330" name="CustomShape 8"/>
          <p:cNvSpPr/>
          <p:nvPr/>
        </p:nvSpPr>
        <p:spPr>
          <a:xfrm>
            <a:off x="395640" y="3573000"/>
            <a:ext cx="920880" cy="1366920"/>
          </a:xfrm>
          <a:prstGeom prst="cube">
            <a:avLst>
              <a:gd name="adj" fmla="val 25000"/>
            </a:avLst>
          </a:prstGeom>
          <a:blipFill rotWithShape="0">
            <a:blip r:embed="rId4"/>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31" name="CustomShape 9"/>
          <p:cNvSpPr/>
          <p:nvPr/>
        </p:nvSpPr>
        <p:spPr>
          <a:xfrm>
            <a:off x="1104480" y="3573000"/>
            <a:ext cx="802080" cy="1366920"/>
          </a:xfrm>
          <a:prstGeom prst="cube">
            <a:avLst>
              <a:gd name="adj" fmla="val 25000"/>
            </a:avLst>
          </a:prstGeom>
          <a:blipFill rotWithShape="0">
            <a:blip r:embed="rId5"/>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32" name="CustomShape 10"/>
          <p:cNvSpPr/>
          <p:nvPr/>
        </p:nvSpPr>
        <p:spPr>
          <a:xfrm>
            <a:off x="395640" y="430596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33" name="CustomShape 11"/>
          <p:cNvSpPr/>
          <p:nvPr/>
        </p:nvSpPr>
        <p:spPr>
          <a:xfrm>
            <a:off x="1151640" y="425700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sp>
        <p:nvSpPr>
          <p:cNvPr id="334" name="CustomShape 12"/>
          <p:cNvSpPr/>
          <p:nvPr/>
        </p:nvSpPr>
        <p:spPr>
          <a:xfrm>
            <a:off x="395640" y="5301360"/>
            <a:ext cx="920880" cy="1366920"/>
          </a:xfrm>
          <a:prstGeom prst="cube">
            <a:avLst>
              <a:gd name="adj" fmla="val 25000"/>
            </a:avLst>
          </a:prstGeom>
          <a:blipFill rotWithShape="0">
            <a:blip r:embed="rId6"/>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35" name="CustomShape 13"/>
          <p:cNvSpPr/>
          <p:nvPr/>
        </p:nvSpPr>
        <p:spPr>
          <a:xfrm>
            <a:off x="1104480" y="5301360"/>
            <a:ext cx="802080" cy="1366920"/>
          </a:xfrm>
          <a:prstGeom prst="cube">
            <a:avLst>
              <a:gd name="adj" fmla="val 25000"/>
            </a:avLst>
          </a:prstGeom>
          <a:blipFill rotWithShape="0">
            <a:blip r:embed="rId7"/>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36" name="CustomShape 14"/>
          <p:cNvSpPr/>
          <p:nvPr/>
        </p:nvSpPr>
        <p:spPr>
          <a:xfrm>
            <a:off x="395640" y="603432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37" name="CustomShape 15"/>
          <p:cNvSpPr/>
          <p:nvPr/>
        </p:nvSpPr>
        <p:spPr>
          <a:xfrm>
            <a:off x="1151640" y="598536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pic>
        <p:nvPicPr>
          <p:cNvPr id="338" name="Image 36" descr=""/>
          <p:cNvPicPr/>
          <p:nvPr/>
        </p:nvPicPr>
        <p:blipFill>
          <a:blip r:embed="rId8"/>
          <a:stretch/>
        </p:blipFill>
        <p:spPr>
          <a:xfrm>
            <a:off x="1151640" y="5496480"/>
            <a:ext cx="469800" cy="536400"/>
          </a:xfrm>
          <a:prstGeom prst="rect">
            <a:avLst/>
          </a:prstGeom>
          <a:ln w="0">
            <a:noFill/>
          </a:ln>
        </p:spPr>
      </p:pic>
      <p:sp>
        <p:nvSpPr>
          <p:cNvPr id="339" name="CustomShape 16"/>
          <p:cNvSpPr/>
          <p:nvPr/>
        </p:nvSpPr>
        <p:spPr>
          <a:xfrm>
            <a:off x="6516360" y="1845000"/>
            <a:ext cx="920880" cy="1366920"/>
          </a:xfrm>
          <a:prstGeom prst="cube">
            <a:avLst>
              <a:gd name="adj" fmla="val 25000"/>
            </a:avLst>
          </a:prstGeom>
          <a:blipFill rotWithShape="0">
            <a:blip r:embed="rId9"/>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40" name="CustomShape 17"/>
          <p:cNvSpPr/>
          <p:nvPr/>
        </p:nvSpPr>
        <p:spPr>
          <a:xfrm>
            <a:off x="7225200" y="1845000"/>
            <a:ext cx="802080" cy="1366920"/>
          </a:xfrm>
          <a:prstGeom prst="cube">
            <a:avLst>
              <a:gd name="adj" fmla="val 25000"/>
            </a:avLst>
          </a:prstGeom>
          <a:blipFill rotWithShape="0">
            <a:blip r:embed="rId10"/>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41" name="CustomShape 18"/>
          <p:cNvSpPr/>
          <p:nvPr/>
        </p:nvSpPr>
        <p:spPr>
          <a:xfrm>
            <a:off x="6516360" y="257760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42" name="CustomShape 19"/>
          <p:cNvSpPr/>
          <p:nvPr/>
        </p:nvSpPr>
        <p:spPr>
          <a:xfrm>
            <a:off x="7272360" y="252900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pic>
        <p:nvPicPr>
          <p:cNvPr id="343" name="Image 54" descr=""/>
          <p:cNvPicPr/>
          <p:nvPr/>
        </p:nvPicPr>
        <p:blipFill>
          <a:blip r:embed="rId11"/>
          <a:stretch/>
        </p:blipFill>
        <p:spPr>
          <a:xfrm>
            <a:off x="7272360" y="2040120"/>
            <a:ext cx="469800" cy="536400"/>
          </a:xfrm>
          <a:prstGeom prst="rect">
            <a:avLst/>
          </a:prstGeom>
          <a:ln w="0">
            <a:noFill/>
          </a:ln>
        </p:spPr>
      </p:pic>
      <p:sp>
        <p:nvSpPr>
          <p:cNvPr id="344" name="CustomShape 20"/>
          <p:cNvSpPr/>
          <p:nvPr/>
        </p:nvSpPr>
        <p:spPr>
          <a:xfrm>
            <a:off x="6516360" y="5085360"/>
            <a:ext cx="920880" cy="1366920"/>
          </a:xfrm>
          <a:prstGeom prst="cube">
            <a:avLst>
              <a:gd name="adj" fmla="val 25000"/>
            </a:avLst>
          </a:prstGeom>
          <a:blipFill rotWithShape="0">
            <a:blip r:embed="rId1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45" name="CustomShape 21"/>
          <p:cNvSpPr/>
          <p:nvPr/>
        </p:nvSpPr>
        <p:spPr>
          <a:xfrm>
            <a:off x="7225200" y="5085360"/>
            <a:ext cx="802080" cy="1366920"/>
          </a:xfrm>
          <a:prstGeom prst="cube">
            <a:avLst>
              <a:gd name="adj" fmla="val 25000"/>
            </a:avLst>
          </a:prstGeom>
          <a:blipFill rotWithShape="0">
            <a:blip r:embed="rId13"/>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46" name="CustomShape 22"/>
          <p:cNvSpPr/>
          <p:nvPr/>
        </p:nvSpPr>
        <p:spPr>
          <a:xfrm>
            <a:off x="6516360" y="581796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47" name="CustomShape 23"/>
          <p:cNvSpPr/>
          <p:nvPr/>
        </p:nvSpPr>
        <p:spPr>
          <a:xfrm>
            <a:off x="7272360" y="576936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pic>
        <p:nvPicPr>
          <p:cNvPr id="348" name="Image 60" descr=""/>
          <p:cNvPicPr/>
          <p:nvPr/>
        </p:nvPicPr>
        <p:blipFill>
          <a:blip r:embed="rId14"/>
          <a:stretch/>
        </p:blipFill>
        <p:spPr>
          <a:xfrm>
            <a:off x="7272360" y="5280480"/>
            <a:ext cx="469800" cy="536400"/>
          </a:xfrm>
          <a:prstGeom prst="rect">
            <a:avLst/>
          </a:prstGeom>
          <a:ln w="0">
            <a:noFill/>
          </a:ln>
        </p:spPr>
      </p:pic>
      <p:sp>
        <p:nvSpPr>
          <p:cNvPr id="349" name="CustomShape 24"/>
          <p:cNvSpPr/>
          <p:nvPr/>
        </p:nvSpPr>
        <p:spPr>
          <a:xfrm>
            <a:off x="2771640" y="4797000"/>
            <a:ext cx="273528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Liste les containers actifs</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client docker</a:t>
            </a:r>
            <a:endParaRPr b="0" lang="fr-FR" sz="4400" spc="-1" strike="noStrike">
              <a:solidFill>
                <a:srgbClr val="000000"/>
              </a:solidFill>
              <a:latin typeface="Arial"/>
            </a:endParaRPr>
          </a:p>
        </p:txBody>
      </p:sp>
      <p:sp>
        <p:nvSpPr>
          <p:cNvPr id="351" name="TextShape 2"/>
          <p:cNvSpPr/>
          <p:nvPr/>
        </p:nvSpPr>
        <p:spPr>
          <a:xfrm>
            <a:off x="3132000" y="3357000"/>
            <a:ext cx="381420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355d7e"/>
                </a:solidFill>
                <a:latin typeface="Tw Cen MT"/>
                <a:ea typeface="DejaVu Sans"/>
              </a:rPr>
              <a:t>ps -a</a:t>
            </a:r>
            <a:endParaRPr b="0" lang="fr-FR" sz="2900" spc="-1" strike="noStrike">
              <a:solidFill>
                <a:srgbClr val="000000"/>
              </a:solidFill>
              <a:latin typeface="Arial"/>
            </a:endParaRPr>
          </a:p>
        </p:txBody>
      </p:sp>
      <p:sp>
        <p:nvSpPr>
          <p:cNvPr id="352" name="CustomShape 3"/>
          <p:cNvSpPr/>
          <p:nvPr/>
        </p:nvSpPr>
        <p:spPr>
          <a:xfrm>
            <a:off x="2267640" y="4077000"/>
            <a:ext cx="3887280" cy="360"/>
          </a:xfrm>
          <a:custGeom>
            <a:avLst/>
            <a:gdLst>
              <a:gd name="textAreaLeft" fmla="*/ 0 w 3887280"/>
              <a:gd name="textAreaRight" fmla="*/ 3888000 w 3887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sp>
        <p:nvSpPr>
          <p:cNvPr id="353" name="CustomShape 4"/>
          <p:cNvSpPr/>
          <p:nvPr/>
        </p:nvSpPr>
        <p:spPr>
          <a:xfrm>
            <a:off x="395640" y="1700640"/>
            <a:ext cx="920880" cy="1366920"/>
          </a:xfrm>
          <a:prstGeom prst="cube">
            <a:avLst>
              <a:gd name="adj" fmla="val 25000"/>
            </a:avLst>
          </a:prstGeom>
          <a:blipFill rotWithShape="0">
            <a:blip r:embed="rId1"/>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54" name="CustomShape 5"/>
          <p:cNvSpPr/>
          <p:nvPr/>
        </p:nvSpPr>
        <p:spPr>
          <a:xfrm>
            <a:off x="1104480" y="1700640"/>
            <a:ext cx="802080" cy="1366920"/>
          </a:xfrm>
          <a:prstGeom prst="cube">
            <a:avLst>
              <a:gd name="adj" fmla="val 25000"/>
            </a:avLst>
          </a:prstGeom>
          <a:blipFill rotWithShape="0">
            <a:blip r:embed="rId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55" name="CustomShape 6"/>
          <p:cNvSpPr/>
          <p:nvPr/>
        </p:nvSpPr>
        <p:spPr>
          <a:xfrm>
            <a:off x="395640" y="243360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56" name="CustomShape 7"/>
          <p:cNvSpPr/>
          <p:nvPr/>
        </p:nvSpPr>
        <p:spPr>
          <a:xfrm>
            <a:off x="1151640" y="238500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pic>
        <p:nvPicPr>
          <p:cNvPr id="357" name="Image 19" descr=""/>
          <p:cNvPicPr/>
          <p:nvPr/>
        </p:nvPicPr>
        <p:blipFill>
          <a:blip r:embed="rId3"/>
          <a:stretch/>
        </p:blipFill>
        <p:spPr>
          <a:xfrm>
            <a:off x="1151640" y="1896120"/>
            <a:ext cx="469800" cy="536400"/>
          </a:xfrm>
          <a:prstGeom prst="rect">
            <a:avLst/>
          </a:prstGeom>
          <a:ln w="0">
            <a:noFill/>
          </a:ln>
        </p:spPr>
      </p:pic>
      <p:sp>
        <p:nvSpPr>
          <p:cNvPr id="358" name="CustomShape 8"/>
          <p:cNvSpPr/>
          <p:nvPr/>
        </p:nvSpPr>
        <p:spPr>
          <a:xfrm>
            <a:off x="395640" y="3429000"/>
            <a:ext cx="920880" cy="1366920"/>
          </a:xfrm>
          <a:prstGeom prst="cube">
            <a:avLst>
              <a:gd name="adj" fmla="val 25000"/>
            </a:avLst>
          </a:prstGeom>
          <a:blipFill rotWithShape="0">
            <a:blip r:embed="rId4"/>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59" name="CustomShape 9"/>
          <p:cNvSpPr/>
          <p:nvPr/>
        </p:nvSpPr>
        <p:spPr>
          <a:xfrm>
            <a:off x="1104480" y="3429000"/>
            <a:ext cx="802080" cy="1366920"/>
          </a:xfrm>
          <a:prstGeom prst="cube">
            <a:avLst>
              <a:gd name="adj" fmla="val 25000"/>
            </a:avLst>
          </a:prstGeom>
          <a:blipFill rotWithShape="0">
            <a:blip r:embed="rId5"/>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60" name="CustomShape 10"/>
          <p:cNvSpPr/>
          <p:nvPr/>
        </p:nvSpPr>
        <p:spPr>
          <a:xfrm>
            <a:off x="395640" y="416196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61" name="CustomShape 11"/>
          <p:cNvSpPr/>
          <p:nvPr/>
        </p:nvSpPr>
        <p:spPr>
          <a:xfrm>
            <a:off x="1151640" y="411300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sp>
        <p:nvSpPr>
          <p:cNvPr id="362" name="CustomShape 12"/>
          <p:cNvSpPr/>
          <p:nvPr/>
        </p:nvSpPr>
        <p:spPr>
          <a:xfrm>
            <a:off x="395640" y="5301360"/>
            <a:ext cx="920880" cy="1366920"/>
          </a:xfrm>
          <a:prstGeom prst="cube">
            <a:avLst>
              <a:gd name="adj" fmla="val 25000"/>
            </a:avLst>
          </a:prstGeom>
          <a:blipFill rotWithShape="0">
            <a:blip r:embed="rId6"/>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63" name="CustomShape 13"/>
          <p:cNvSpPr/>
          <p:nvPr/>
        </p:nvSpPr>
        <p:spPr>
          <a:xfrm>
            <a:off x="1104480" y="5301360"/>
            <a:ext cx="802080" cy="1366920"/>
          </a:xfrm>
          <a:prstGeom prst="cube">
            <a:avLst>
              <a:gd name="adj" fmla="val 25000"/>
            </a:avLst>
          </a:prstGeom>
          <a:blipFill rotWithShape="0">
            <a:blip r:embed="rId7"/>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64" name="CustomShape 14"/>
          <p:cNvSpPr/>
          <p:nvPr/>
        </p:nvSpPr>
        <p:spPr>
          <a:xfrm>
            <a:off x="395640" y="603432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65" name="CustomShape 15"/>
          <p:cNvSpPr/>
          <p:nvPr/>
        </p:nvSpPr>
        <p:spPr>
          <a:xfrm>
            <a:off x="1151640" y="598536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pic>
        <p:nvPicPr>
          <p:cNvPr id="366" name="Image 36" descr=""/>
          <p:cNvPicPr/>
          <p:nvPr/>
        </p:nvPicPr>
        <p:blipFill>
          <a:blip r:embed="rId8"/>
          <a:stretch/>
        </p:blipFill>
        <p:spPr>
          <a:xfrm>
            <a:off x="1151640" y="5496480"/>
            <a:ext cx="469800" cy="536400"/>
          </a:xfrm>
          <a:prstGeom prst="rect">
            <a:avLst/>
          </a:prstGeom>
          <a:ln w="0">
            <a:noFill/>
          </a:ln>
        </p:spPr>
      </p:pic>
      <p:sp>
        <p:nvSpPr>
          <p:cNvPr id="367" name="CustomShape 16"/>
          <p:cNvSpPr/>
          <p:nvPr/>
        </p:nvSpPr>
        <p:spPr>
          <a:xfrm>
            <a:off x="6516360" y="1845000"/>
            <a:ext cx="920880" cy="1366920"/>
          </a:xfrm>
          <a:prstGeom prst="cube">
            <a:avLst>
              <a:gd name="adj" fmla="val 25000"/>
            </a:avLst>
          </a:prstGeom>
          <a:blipFill rotWithShape="0">
            <a:blip r:embed="rId9"/>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68" name="CustomShape 17"/>
          <p:cNvSpPr/>
          <p:nvPr/>
        </p:nvSpPr>
        <p:spPr>
          <a:xfrm>
            <a:off x="7225200" y="1845000"/>
            <a:ext cx="802080" cy="1366920"/>
          </a:xfrm>
          <a:prstGeom prst="cube">
            <a:avLst>
              <a:gd name="adj" fmla="val 25000"/>
            </a:avLst>
          </a:prstGeom>
          <a:blipFill rotWithShape="0">
            <a:blip r:embed="rId10"/>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69" name="CustomShape 18"/>
          <p:cNvSpPr/>
          <p:nvPr/>
        </p:nvSpPr>
        <p:spPr>
          <a:xfrm>
            <a:off x="6516360" y="257760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70" name="CustomShape 19"/>
          <p:cNvSpPr/>
          <p:nvPr/>
        </p:nvSpPr>
        <p:spPr>
          <a:xfrm>
            <a:off x="7272360" y="252900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pic>
        <p:nvPicPr>
          <p:cNvPr id="371" name="Image 54" descr=""/>
          <p:cNvPicPr/>
          <p:nvPr/>
        </p:nvPicPr>
        <p:blipFill>
          <a:blip r:embed="rId11"/>
          <a:stretch/>
        </p:blipFill>
        <p:spPr>
          <a:xfrm>
            <a:off x="7272360" y="2040120"/>
            <a:ext cx="469800" cy="536400"/>
          </a:xfrm>
          <a:prstGeom prst="rect">
            <a:avLst/>
          </a:prstGeom>
          <a:ln w="0">
            <a:noFill/>
          </a:ln>
        </p:spPr>
      </p:pic>
      <p:sp>
        <p:nvSpPr>
          <p:cNvPr id="372" name="CustomShape 20"/>
          <p:cNvSpPr/>
          <p:nvPr/>
        </p:nvSpPr>
        <p:spPr>
          <a:xfrm>
            <a:off x="6516360" y="5085360"/>
            <a:ext cx="920880" cy="1366920"/>
          </a:xfrm>
          <a:prstGeom prst="cube">
            <a:avLst>
              <a:gd name="adj" fmla="val 25000"/>
            </a:avLst>
          </a:prstGeom>
          <a:blipFill rotWithShape="0">
            <a:blip r:embed="rId1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73" name="CustomShape 21"/>
          <p:cNvSpPr/>
          <p:nvPr/>
        </p:nvSpPr>
        <p:spPr>
          <a:xfrm>
            <a:off x="7225200" y="5085360"/>
            <a:ext cx="802080" cy="1366920"/>
          </a:xfrm>
          <a:prstGeom prst="cube">
            <a:avLst>
              <a:gd name="adj" fmla="val 25000"/>
            </a:avLst>
          </a:prstGeom>
          <a:blipFill rotWithShape="0">
            <a:blip r:embed="rId13"/>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74" name="CustomShape 22"/>
          <p:cNvSpPr/>
          <p:nvPr/>
        </p:nvSpPr>
        <p:spPr>
          <a:xfrm>
            <a:off x="6516360" y="581796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75" name="CustomShape 23"/>
          <p:cNvSpPr/>
          <p:nvPr/>
        </p:nvSpPr>
        <p:spPr>
          <a:xfrm>
            <a:off x="7272360" y="576936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pic>
        <p:nvPicPr>
          <p:cNvPr id="376" name="Image 60" descr=""/>
          <p:cNvPicPr/>
          <p:nvPr/>
        </p:nvPicPr>
        <p:blipFill>
          <a:blip r:embed="rId14"/>
          <a:stretch/>
        </p:blipFill>
        <p:spPr>
          <a:xfrm>
            <a:off x="7272360" y="5280480"/>
            <a:ext cx="469800" cy="536400"/>
          </a:xfrm>
          <a:prstGeom prst="rect">
            <a:avLst/>
          </a:prstGeom>
          <a:ln w="0">
            <a:noFill/>
          </a:ln>
        </p:spPr>
      </p:pic>
      <p:sp>
        <p:nvSpPr>
          <p:cNvPr id="377" name="CustomShape 24"/>
          <p:cNvSpPr/>
          <p:nvPr/>
        </p:nvSpPr>
        <p:spPr>
          <a:xfrm>
            <a:off x="2771640" y="4797000"/>
            <a:ext cx="273528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Liste tous les containers </a:t>
            </a:r>
            <a:endParaRPr b="0" lang="fr-FR" sz="1800" spc="-1" strike="noStrike">
              <a:solidFill>
                <a:srgbClr val="000000"/>
              </a:solidFill>
              <a:latin typeface="Arial"/>
            </a:endParaRPr>
          </a:p>
        </p:txBody>
      </p:sp>
      <p:sp>
        <p:nvSpPr>
          <p:cNvPr id="378" name="CustomShape 25"/>
          <p:cNvSpPr/>
          <p:nvPr/>
        </p:nvSpPr>
        <p:spPr>
          <a:xfrm>
            <a:off x="6516360" y="3429000"/>
            <a:ext cx="920880" cy="1366920"/>
          </a:xfrm>
          <a:prstGeom prst="cube">
            <a:avLst>
              <a:gd name="adj" fmla="val 25000"/>
            </a:avLst>
          </a:prstGeom>
          <a:blipFill rotWithShape="0">
            <a:blip r:embed="rId15"/>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79" name="CustomShape 26"/>
          <p:cNvSpPr/>
          <p:nvPr/>
        </p:nvSpPr>
        <p:spPr>
          <a:xfrm>
            <a:off x="7225200" y="3429000"/>
            <a:ext cx="802080" cy="1366920"/>
          </a:xfrm>
          <a:prstGeom prst="cube">
            <a:avLst>
              <a:gd name="adj" fmla="val 25000"/>
            </a:avLst>
          </a:prstGeom>
          <a:blipFill rotWithShape="0">
            <a:blip r:embed="rId16"/>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80" name="CustomShape 27"/>
          <p:cNvSpPr/>
          <p:nvPr/>
        </p:nvSpPr>
        <p:spPr>
          <a:xfrm>
            <a:off x="6516360" y="416196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81" name="CustomShape 28"/>
          <p:cNvSpPr/>
          <p:nvPr/>
        </p:nvSpPr>
        <p:spPr>
          <a:xfrm>
            <a:off x="7272360" y="411300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client docker</a:t>
            </a:r>
            <a:endParaRPr b="0" lang="fr-FR" sz="4400" spc="-1" strike="noStrike">
              <a:solidFill>
                <a:srgbClr val="000000"/>
              </a:solidFill>
              <a:latin typeface="Arial"/>
            </a:endParaRPr>
          </a:p>
        </p:txBody>
      </p:sp>
      <p:sp>
        <p:nvSpPr>
          <p:cNvPr id="383" name="TextShape 2"/>
          <p:cNvSpPr/>
          <p:nvPr/>
        </p:nvSpPr>
        <p:spPr>
          <a:xfrm>
            <a:off x="3132000" y="3213000"/>
            <a:ext cx="381420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355d7e"/>
                </a:solidFill>
                <a:latin typeface="Tw Cen MT"/>
                <a:ea typeface="DejaVu Sans"/>
              </a:rPr>
              <a:t>images -a</a:t>
            </a:r>
            <a:endParaRPr b="0" lang="fr-FR" sz="2900" spc="-1" strike="noStrike">
              <a:solidFill>
                <a:srgbClr val="000000"/>
              </a:solidFill>
              <a:latin typeface="Arial"/>
            </a:endParaRPr>
          </a:p>
        </p:txBody>
      </p:sp>
      <p:sp>
        <p:nvSpPr>
          <p:cNvPr id="384" name="CustomShape 3"/>
          <p:cNvSpPr/>
          <p:nvPr/>
        </p:nvSpPr>
        <p:spPr>
          <a:xfrm>
            <a:off x="2267640" y="3933000"/>
            <a:ext cx="4031280" cy="360"/>
          </a:xfrm>
          <a:custGeom>
            <a:avLst/>
            <a:gdLst>
              <a:gd name="textAreaLeft" fmla="*/ 0 w 4031280"/>
              <a:gd name="textAreaRight" fmla="*/ 4032000 w 4031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sp>
        <p:nvSpPr>
          <p:cNvPr id="385" name="CustomShape 4"/>
          <p:cNvSpPr/>
          <p:nvPr/>
        </p:nvSpPr>
        <p:spPr>
          <a:xfrm>
            <a:off x="395640" y="1772640"/>
            <a:ext cx="920880" cy="1366920"/>
          </a:xfrm>
          <a:prstGeom prst="cube">
            <a:avLst>
              <a:gd name="adj" fmla="val 25000"/>
            </a:avLst>
          </a:prstGeom>
          <a:solidFill>
            <a:schemeClr val="bg1">
              <a:lumMod val="85000"/>
            </a:schemeClr>
          </a:soli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86" name="CustomShape 5"/>
          <p:cNvSpPr/>
          <p:nvPr/>
        </p:nvSpPr>
        <p:spPr>
          <a:xfrm>
            <a:off x="395640" y="228960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87" name="CustomShape 6"/>
          <p:cNvSpPr/>
          <p:nvPr/>
        </p:nvSpPr>
        <p:spPr>
          <a:xfrm>
            <a:off x="395640" y="3429000"/>
            <a:ext cx="920880" cy="1366920"/>
          </a:xfrm>
          <a:prstGeom prst="cube">
            <a:avLst>
              <a:gd name="adj" fmla="val 25000"/>
            </a:avLst>
          </a:prstGeom>
          <a:solidFill>
            <a:schemeClr val="accent1">
              <a:lumMod val="60000"/>
              <a:lumOff val="40000"/>
            </a:schemeClr>
          </a:soli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88" name="CustomShape 7"/>
          <p:cNvSpPr/>
          <p:nvPr/>
        </p:nvSpPr>
        <p:spPr>
          <a:xfrm>
            <a:off x="1104480" y="3429000"/>
            <a:ext cx="802080" cy="1366920"/>
          </a:xfrm>
          <a:prstGeom prst="cube">
            <a:avLst>
              <a:gd name="adj" fmla="val 25000"/>
            </a:avLst>
          </a:prstGeom>
          <a:blipFill rotWithShape="0">
            <a:blip r:embed="rId1"/>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89" name="CustomShape 8"/>
          <p:cNvSpPr/>
          <p:nvPr/>
        </p:nvSpPr>
        <p:spPr>
          <a:xfrm>
            <a:off x="395640" y="416196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90" name="CustomShape 9"/>
          <p:cNvSpPr/>
          <p:nvPr/>
        </p:nvSpPr>
        <p:spPr>
          <a:xfrm>
            <a:off x="1151640" y="411300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sp>
        <p:nvSpPr>
          <p:cNvPr id="391" name="CustomShape 10"/>
          <p:cNvSpPr/>
          <p:nvPr/>
        </p:nvSpPr>
        <p:spPr>
          <a:xfrm>
            <a:off x="395640" y="5157360"/>
            <a:ext cx="920880" cy="1366920"/>
          </a:xfrm>
          <a:prstGeom prst="cube">
            <a:avLst>
              <a:gd name="adj" fmla="val 25000"/>
            </a:avLst>
          </a:prstGeom>
          <a:blipFill rotWithShape="0">
            <a:blip r:embed="rId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92" name="CustomShape 11"/>
          <p:cNvSpPr/>
          <p:nvPr/>
        </p:nvSpPr>
        <p:spPr>
          <a:xfrm>
            <a:off x="1104480" y="5157360"/>
            <a:ext cx="802080" cy="1366920"/>
          </a:xfrm>
          <a:prstGeom prst="cube">
            <a:avLst>
              <a:gd name="adj" fmla="val 25000"/>
            </a:avLst>
          </a:prstGeom>
          <a:blipFill rotWithShape="0">
            <a:blip r:embed="rId3"/>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93" name="CustomShape 12"/>
          <p:cNvSpPr/>
          <p:nvPr/>
        </p:nvSpPr>
        <p:spPr>
          <a:xfrm>
            <a:off x="395640" y="588996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394" name="CustomShape 13"/>
          <p:cNvSpPr/>
          <p:nvPr/>
        </p:nvSpPr>
        <p:spPr>
          <a:xfrm>
            <a:off x="1151640" y="584136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pic>
        <p:nvPicPr>
          <p:cNvPr id="395" name="Image 36" descr=""/>
          <p:cNvPicPr/>
          <p:nvPr/>
        </p:nvPicPr>
        <p:blipFill>
          <a:blip r:embed="rId4"/>
          <a:stretch/>
        </p:blipFill>
        <p:spPr>
          <a:xfrm>
            <a:off x="1151640" y="5352480"/>
            <a:ext cx="469800" cy="536400"/>
          </a:xfrm>
          <a:prstGeom prst="rect">
            <a:avLst/>
          </a:prstGeom>
          <a:ln w="0">
            <a:noFill/>
          </a:ln>
        </p:spPr>
      </p:pic>
      <p:sp>
        <p:nvSpPr>
          <p:cNvPr id="396" name="CustomShape 14"/>
          <p:cNvSpPr/>
          <p:nvPr/>
        </p:nvSpPr>
        <p:spPr>
          <a:xfrm>
            <a:off x="2771640" y="4653000"/>
            <a:ext cx="27352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Liste tous les images</a:t>
            </a:r>
            <a:endParaRPr b="0" lang="fr-FR" sz="1800" spc="-1" strike="noStrike">
              <a:solidFill>
                <a:srgbClr val="000000"/>
              </a:solidFill>
              <a:latin typeface="Arial"/>
            </a:endParaRPr>
          </a:p>
        </p:txBody>
      </p:sp>
      <p:sp>
        <p:nvSpPr>
          <p:cNvPr id="397" name="CustomShape 15"/>
          <p:cNvSpPr/>
          <p:nvPr/>
        </p:nvSpPr>
        <p:spPr>
          <a:xfrm>
            <a:off x="6660360" y="5013000"/>
            <a:ext cx="920880" cy="1366920"/>
          </a:xfrm>
          <a:prstGeom prst="cube">
            <a:avLst>
              <a:gd name="adj" fmla="val 25000"/>
            </a:avLst>
          </a:prstGeom>
          <a:blipFill rotWithShape="0">
            <a:blip r:embed="rId5"/>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98" name="CustomShape 16"/>
          <p:cNvSpPr/>
          <p:nvPr/>
        </p:nvSpPr>
        <p:spPr>
          <a:xfrm>
            <a:off x="6660360" y="3285000"/>
            <a:ext cx="920880" cy="1366920"/>
          </a:xfrm>
          <a:prstGeom prst="cube">
            <a:avLst>
              <a:gd name="adj" fmla="val 25000"/>
            </a:avLst>
          </a:prstGeom>
          <a:solidFill>
            <a:schemeClr val="accent1">
              <a:lumMod val="60000"/>
              <a:lumOff val="40000"/>
            </a:schemeClr>
          </a:soli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399" name="CustomShape 17"/>
          <p:cNvSpPr/>
          <p:nvPr/>
        </p:nvSpPr>
        <p:spPr>
          <a:xfrm>
            <a:off x="6660360" y="1628640"/>
            <a:ext cx="920880" cy="1366920"/>
          </a:xfrm>
          <a:prstGeom prst="cube">
            <a:avLst>
              <a:gd name="adj" fmla="val 25000"/>
            </a:avLst>
          </a:prstGeom>
          <a:solidFill>
            <a:schemeClr val="bg1">
              <a:lumMod val="85000"/>
            </a:schemeClr>
          </a:soli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client docker</a:t>
            </a:r>
            <a:endParaRPr b="0" lang="fr-FR" sz="4400" spc="-1" strike="noStrike">
              <a:solidFill>
                <a:srgbClr val="000000"/>
              </a:solidFill>
              <a:latin typeface="Arial"/>
            </a:endParaRPr>
          </a:p>
        </p:txBody>
      </p:sp>
      <p:sp>
        <p:nvSpPr>
          <p:cNvPr id="401" name="TextShape 2"/>
          <p:cNvSpPr/>
          <p:nvPr/>
        </p:nvSpPr>
        <p:spPr>
          <a:xfrm>
            <a:off x="2915640" y="3357000"/>
            <a:ext cx="381420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355d7e"/>
                </a:solidFill>
                <a:latin typeface="Tw Cen MT"/>
                <a:ea typeface="DejaVu Sans"/>
              </a:rPr>
              <a:t>rm</a:t>
            </a:r>
            <a:r>
              <a:rPr b="1" lang="fr-FR" sz="2900" spc="-1" strike="noStrike">
                <a:solidFill>
                  <a:srgbClr val="dd8047"/>
                </a:solidFill>
                <a:latin typeface="Tw Cen MT"/>
                <a:ea typeface="DejaVu Sans"/>
              </a:rPr>
              <a:t> </a:t>
            </a:r>
            <a:r>
              <a:rPr b="1" lang="fr-FR" sz="2900" spc="-1" strike="noStrike">
                <a:solidFill>
                  <a:srgbClr val="94b6d2"/>
                </a:solidFill>
                <a:latin typeface="Tw Cen MT"/>
                <a:ea typeface="DejaVu Sans"/>
              </a:rPr>
              <a:t>&lt;containerid&gt;</a:t>
            </a:r>
            <a:endParaRPr b="0" lang="fr-FR" sz="2900" spc="-1" strike="noStrike">
              <a:solidFill>
                <a:srgbClr val="000000"/>
              </a:solidFill>
              <a:latin typeface="Arial"/>
            </a:endParaRPr>
          </a:p>
        </p:txBody>
      </p:sp>
      <p:sp>
        <p:nvSpPr>
          <p:cNvPr id="402" name="CustomShape 3"/>
          <p:cNvSpPr/>
          <p:nvPr/>
        </p:nvSpPr>
        <p:spPr>
          <a:xfrm>
            <a:off x="2988000" y="4005000"/>
            <a:ext cx="3095280" cy="360"/>
          </a:xfrm>
          <a:custGeom>
            <a:avLst/>
            <a:gdLst>
              <a:gd name="textAreaLeft" fmla="*/ 0 w 3095280"/>
              <a:gd name="textAreaRight" fmla="*/ 3096000 w 3095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sp>
        <p:nvSpPr>
          <p:cNvPr id="403" name="CustomShape 4"/>
          <p:cNvSpPr/>
          <p:nvPr/>
        </p:nvSpPr>
        <p:spPr>
          <a:xfrm>
            <a:off x="1043640" y="3357000"/>
            <a:ext cx="920880" cy="1366920"/>
          </a:xfrm>
          <a:prstGeom prst="cube">
            <a:avLst>
              <a:gd name="adj" fmla="val 25000"/>
            </a:avLst>
          </a:prstGeom>
          <a:blipFill rotWithShape="0">
            <a:blip r:embed="rId1"/>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04" name="CustomShape 5"/>
          <p:cNvSpPr/>
          <p:nvPr/>
        </p:nvSpPr>
        <p:spPr>
          <a:xfrm>
            <a:off x="1752480" y="3357000"/>
            <a:ext cx="802080" cy="1366920"/>
          </a:xfrm>
          <a:prstGeom prst="cube">
            <a:avLst>
              <a:gd name="adj" fmla="val 25000"/>
            </a:avLst>
          </a:prstGeom>
          <a:blipFill rotWithShape="0">
            <a:blip r:embed="rId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05" name="CustomShape 6"/>
          <p:cNvSpPr/>
          <p:nvPr/>
        </p:nvSpPr>
        <p:spPr>
          <a:xfrm>
            <a:off x="1043640" y="408996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406" name="CustomShape 7"/>
          <p:cNvSpPr/>
          <p:nvPr/>
        </p:nvSpPr>
        <p:spPr>
          <a:xfrm>
            <a:off x="1799640" y="4041000"/>
            <a:ext cx="682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pic>
        <p:nvPicPr>
          <p:cNvPr id="407" name="Image 19" descr=""/>
          <p:cNvPicPr/>
          <p:nvPr/>
        </p:nvPicPr>
        <p:blipFill>
          <a:blip r:embed="rId3"/>
          <a:stretch/>
        </p:blipFill>
        <p:spPr>
          <a:xfrm>
            <a:off x="1799640" y="3552480"/>
            <a:ext cx="469800" cy="536400"/>
          </a:xfrm>
          <a:prstGeom prst="rect">
            <a:avLst/>
          </a:prstGeom>
          <a:ln w="0">
            <a:noFill/>
          </a:ln>
        </p:spPr>
      </p:pic>
      <p:sp>
        <p:nvSpPr>
          <p:cNvPr id="408" name="CustomShape 8"/>
          <p:cNvSpPr/>
          <p:nvPr/>
        </p:nvSpPr>
        <p:spPr>
          <a:xfrm>
            <a:off x="7092360" y="3213000"/>
            <a:ext cx="920880" cy="1366920"/>
          </a:xfrm>
          <a:prstGeom prst="cube">
            <a:avLst>
              <a:gd name="adj" fmla="val 25000"/>
            </a:avLst>
          </a:prstGeom>
          <a:blipFill rotWithShape="0">
            <a:blip r:embed="rId4"/>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09" name="CustomShape 9"/>
          <p:cNvSpPr/>
          <p:nvPr/>
        </p:nvSpPr>
        <p:spPr>
          <a:xfrm>
            <a:off x="7164360" y="386100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410" name="CustomShape 10"/>
          <p:cNvSpPr/>
          <p:nvPr/>
        </p:nvSpPr>
        <p:spPr>
          <a:xfrm>
            <a:off x="3492000" y="4725000"/>
            <a:ext cx="27352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Supprime le container </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Les namespace Linux</a:t>
            </a:r>
            <a:endParaRPr b="0" lang="fr-FR" sz="4400" spc="-1" strike="noStrike">
              <a:solidFill>
                <a:srgbClr val="000000"/>
              </a:solidFill>
              <a:latin typeface="Arial"/>
            </a:endParaRPr>
          </a:p>
        </p:txBody>
      </p:sp>
      <p:sp>
        <p:nvSpPr>
          <p:cNvPr id="183"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200" spc="-1" strike="noStrike">
                <a:solidFill>
                  <a:srgbClr val="000000"/>
                </a:solidFill>
                <a:latin typeface="Tw Cen MT"/>
                <a:ea typeface="DejaVu Sans"/>
              </a:rPr>
              <a:t>I</a:t>
            </a:r>
            <a:r>
              <a:rPr b="0" lang="fr-FR" sz="2600" spc="-1" strike="noStrike">
                <a:solidFill>
                  <a:srgbClr val="000000"/>
                </a:solidFill>
                <a:latin typeface="Tw Cen MT"/>
                <a:ea typeface="DejaVu Sans"/>
              </a:rPr>
              <a:t>ls permettent à un  processus Linux une vision customisée et différente des autres processus. C’est un vieux concept dont l’implémentation continue dans le Kernel au fil des années.</a:t>
            </a:r>
            <a:endParaRPr b="0" lang="fr-FR" sz="26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600" spc="-1" strike="noStrike">
                <a:solidFill>
                  <a:srgbClr val="94b6d2"/>
                </a:solidFill>
                <a:latin typeface="Tw Cen MT"/>
                <a:ea typeface="DejaVu Sans"/>
              </a:rPr>
              <a:t>Mnt</a:t>
            </a:r>
            <a:r>
              <a:rPr b="0" lang="fr-FR" sz="2600" spc="-1" strike="noStrike">
                <a:solidFill>
                  <a:srgbClr val="000000"/>
                </a:solidFill>
                <a:latin typeface="Tw Cen MT"/>
                <a:ea typeface="DejaVu Sans"/>
              </a:rPr>
              <a:t> ( Points de montages, systèmes de fichiers c’est ce qui permet à des processus d’être chrooté et de ne pas accéder à la même arborescence ).</a:t>
            </a:r>
            <a:endParaRPr b="0" lang="fr-FR" sz="26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600" spc="-1" strike="noStrike">
                <a:solidFill>
                  <a:srgbClr val="94b6d2"/>
                </a:solidFill>
                <a:latin typeface="Tw Cen MT"/>
                <a:ea typeface="DejaVu Sans"/>
              </a:rPr>
              <a:t>PID</a:t>
            </a:r>
            <a:r>
              <a:rPr b="0" lang="fr-FR" sz="2600" spc="-1" strike="noStrike">
                <a:solidFill>
                  <a:srgbClr val="000000"/>
                </a:solidFill>
                <a:latin typeface="Tw Cen MT"/>
                <a:ea typeface="DejaVu Sans"/>
              </a:rPr>
              <a:t> ( Deux process peuvent avoir le même PID dans deux namespaces différents).</a:t>
            </a:r>
            <a:endParaRPr b="0" lang="fr-FR" sz="2600" spc="-1" strike="noStrike">
              <a:solidFill>
                <a:srgbClr val="000000"/>
              </a:solidFill>
              <a:latin typeface="Arial"/>
            </a:endParaRPr>
          </a:p>
          <a:p>
            <a:pPr>
              <a:lnSpc>
                <a:spcPct val="100000"/>
              </a:lnSpc>
            </a:pPr>
            <a:endParaRPr b="0" lang="fr-FR"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client docker</a:t>
            </a:r>
            <a:endParaRPr b="0" lang="fr-FR" sz="4400" spc="-1" strike="noStrike">
              <a:solidFill>
                <a:srgbClr val="000000"/>
              </a:solidFill>
              <a:latin typeface="Arial"/>
            </a:endParaRPr>
          </a:p>
        </p:txBody>
      </p:sp>
      <p:sp>
        <p:nvSpPr>
          <p:cNvPr id="412" name="TextShape 2"/>
          <p:cNvSpPr/>
          <p:nvPr/>
        </p:nvSpPr>
        <p:spPr>
          <a:xfrm>
            <a:off x="3060000" y="3357000"/>
            <a:ext cx="381420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355d7e"/>
                </a:solidFill>
                <a:latin typeface="Tw Cen MT"/>
                <a:ea typeface="DejaVu Sans"/>
              </a:rPr>
              <a:t>rmi</a:t>
            </a:r>
            <a:r>
              <a:rPr b="1" lang="fr-FR" sz="2900" spc="-1" strike="noStrike">
                <a:solidFill>
                  <a:srgbClr val="dd8047"/>
                </a:solidFill>
                <a:latin typeface="Tw Cen MT"/>
                <a:ea typeface="DejaVu Sans"/>
              </a:rPr>
              <a:t> </a:t>
            </a:r>
            <a:r>
              <a:rPr b="1" lang="fr-FR" sz="2900" spc="-1" strike="noStrike">
                <a:solidFill>
                  <a:srgbClr val="94b6d2"/>
                </a:solidFill>
                <a:latin typeface="Tw Cen MT"/>
                <a:ea typeface="DejaVu Sans"/>
              </a:rPr>
              <a:t>&lt;imageid&gt;</a:t>
            </a:r>
            <a:endParaRPr b="0" lang="fr-FR" sz="2900" spc="-1" strike="noStrike">
              <a:solidFill>
                <a:srgbClr val="000000"/>
              </a:solidFill>
              <a:latin typeface="Arial"/>
            </a:endParaRPr>
          </a:p>
        </p:txBody>
      </p:sp>
      <p:sp>
        <p:nvSpPr>
          <p:cNvPr id="413" name="CustomShape 3"/>
          <p:cNvSpPr/>
          <p:nvPr/>
        </p:nvSpPr>
        <p:spPr>
          <a:xfrm>
            <a:off x="2483640" y="4005000"/>
            <a:ext cx="4607280" cy="360"/>
          </a:xfrm>
          <a:custGeom>
            <a:avLst/>
            <a:gdLst>
              <a:gd name="textAreaLeft" fmla="*/ 0 w 4607280"/>
              <a:gd name="textAreaRight" fmla="*/ 4608000 w 4607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sp>
        <p:nvSpPr>
          <p:cNvPr id="414" name="CustomShape 4"/>
          <p:cNvSpPr/>
          <p:nvPr/>
        </p:nvSpPr>
        <p:spPr>
          <a:xfrm>
            <a:off x="1331640" y="3285000"/>
            <a:ext cx="920880" cy="1366920"/>
          </a:xfrm>
          <a:prstGeom prst="cube">
            <a:avLst>
              <a:gd name="adj" fmla="val 25000"/>
            </a:avLst>
          </a:prstGeom>
          <a:blipFill rotWithShape="0">
            <a:blip r:embed="rId1"/>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15" name="CustomShape 5"/>
          <p:cNvSpPr/>
          <p:nvPr/>
        </p:nvSpPr>
        <p:spPr>
          <a:xfrm>
            <a:off x="1331640" y="3789000"/>
            <a:ext cx="754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416" name="CustomShape 6"/>
          <p:cNvSpPr/>
          <p:nvPr/>
        </p:nvSpPr>
        <p:spPr>
          <a:xfrm>
            <a:off x="3636000" y="4725000"/>
            <a:ext cx="27352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Supprime l’image  </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client docker</a:t>
            </a:r>
            <a:endParaRPr b="0" lang="fr-FR" sz="4400" spc="-1" strike="noStrike">
              <a:solidFill>
                <a:srgbClr val="000000"/>
              </a:solidFill>
              <a:latin typeface="Arial"/>
            </a:endParaRPr>
          </a:p>
        </p:txBody>
      </p:sp>
      <p:sp>
        <p:nvSpPr>
          <p:cNvPr id="418" name="TextShape 2"/>
          <p:cNvSpPr/>
          <p:nvPr/>
        </p:nvSpPr>
        <p:spPr>
          <a:xfrm>
            <a:off x="2555640" y="3933000"/>
            <a:ext cx="381420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ff6600"/>
                </a:solidFill>
                <a:latin typeface="Tw Cen MT"/>
                <a:ea typeface="DejaVu Sans"/>
              </a:rPr>
              <a:t>commit</a:t>
            </a:r>
            <a:r>
              <a:rPr b="1" lang="fr-FR" sz="2900" spc="-1" strike="noStrike">
                <a:solidFill>
                  <a:srgbClr val="dd8047"/>
                </a:solidFill>
                <a:latin typeface="Tw Cen MT"/>
                <a:ea typeface="DejaVu Sans"/>
              </a:rPr>
              <a:t> </a:t>
            </a:r>
            <a:r>
              <a:rPr b="1" lang="fr-FR" sz="2900" spc="-1" strike="noStrike">
                <a:solidFill>
                  <a:srgbClr val="94b6d2"/>
                </a:solidFill>
                <a:latin typeface="Tw Cen MT"/>
                <a:ea typeface="DejaVu Sans"/>
              </a:rPr>
              <a:t>&lt;containerid&gt; </a:t>
            </a:r>
            <a:endParaRPr b="0" lang="fr-FR" sz="2900" spc="-1" strike="noStrike">
              <a:solidFill>
                <a:srgbClr val="000000"/>
              </a:solidFill>
              <a:latin typeface="Arial"/>
            </a:endParaRPr>
          </a:p>
        </p:txBody>
      </p:sp>
      <p:sp>
        <p:nvSpPr>
          <p:cNvPr id="419" name="CustomShape 3"/>
          <p:cNvSpPr/>
          <p:nvPr/>
        </p:nvSpPr>
        <p:spPr>
          <a:xfrm>
            <a:off x="179640" y="3069000"/>
            <a:ext cx="1403640" cy="2015280"/>
          </a:xfrm>
          <a:prstGeom prst="cube">
            <a:avLst>
              <a:gd name="adj" fmla="val 25000"/>
            </a:avLst>
          </a:prstGeom>
          <a:blipFill rotWithShape="0">
            <a:blip r:embed="rId1"/>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20" name="CustomShape 4"/>
          <p:cNvSpPr/>
          <p:nvPr/>
        </p:nvSpPr>
        <p:spPr>
          <a:xfrm>
            <a:off x="1259640" y="3069000"/>
            <a:ext cx="1222920" cy="2015280"/>
          </a:xfrm>
          <a:prstGeom prst="cube">
            <a:avLst>
              <a:gd name="adj" fmla="val 25000"/>
            </a:avLst>
          </a:prstGeom>
          <a:blipFill rotWithShape="0">
            <a:blip r:embed="rId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21" name="CustomShape 5"/>
          <p:cNvSpPr/>
          <p:nvPr/>
        </p:nvSpPr>
        <p:spPr>
          <a:xfrm>
            <a:off x="179640" y="4149000"/>
            <a:ext cx="1150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422" name="CustomShape 6"/>
          <p:cNvSpPr/>
          <p:nvPr/>
        </p:nvSpPr>
        <p:spPr>
          <a:xfrm>
            <a:off x="1331640" y="4077000"/>
            <a:ext cx="79092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sp>
        <p:nvSpPr>
          <p:cNvPr id="423" name="CustomShape 7"/>
          <p:cNvSpPr/>
          <p:nvPr/>
        </p:nvSpPr>
        <p:spPr>
          <a:xfrm>
            <a:off x="2699640" y="3789000"/>
            <a:ext cx="3383280" cy="360"/>
          </a:xfrm>
          <a:custGeom>
            <a:avLst/>
            <a:gdLst>
              <a:gd name="textAreaLeft" fmla="*/ 0 w 3383280"/>
              <a:gd name="textAreaRight" fmla="*/ 3384000 w 3383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sp>
        <p:nvSpPr>
          <p:cNvPr id="424" name="CustomShape 8"/>
          <p:cNvSpPr/>
          <p:nvPr/>
        </p:nvSpPr>
        <p:spPr>
          <a:xfrm>
            <a:off x="6372360" y="3069000"/>
            <a:ext cx="1943280" cy="2015280"/>
          </a:xfrm>
          <a:prstGeom prst="cube">
            <a:avLst>
              <a:gd name="adj" fmla="val 15484"/>
            </a:avLst>
          </a:prstGeom>
          <a:blipFill rotWithShape="0">
            <a:blip r:embed="rId3"/>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25" name="CustomShape 9"/>
          <p:cNvSpPr/>
          <p:nvPr/>
        </p:nvSpPr>
        <p:spPr>
          <a:xfrm>
            <a:off x="6372360" y="4149000"/>
            <a:ext cx="19432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426" name="Line 10"/>
          <p:cNvSpPr/>
          <p:nvPr/>
        </p:nvSpPr>
        <p:spPr>
          <a:xfrm>
            <a:off x="7380000" y="3429000"/>
            <a:ext cx="360" cy="1656000"/>
          </a:xfrm>
          <a:prstGeom prst="line">
            <a:avLst/>
          </a:prstGeom>
          <a:ln>
            <a:solidFill>
              <a:srgbClr val="000000"/>
            </a:solidFill>
            <a:round/>
          </a:ln>
        </p:spPr>
        <p:style>
          <a:lnRef idx="2">
            <a:schemeClr val="accent1"/>
          </a:lnRef>
          <a:fillRef idx="0">
            <a:schemeClr val="accent1"/>
          </a:fillRef>
          <a:effectRef idx="1">
            <a:schemeClr val="accent1"/>
          </a:effectRef>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27" name="Line 11"/>
          <p:cNvSpPr/>
          <p:nvPr/>
        </p:nvSpPr>
        <p:spPr>
          <a:xfrm flipV="1">
            <a:off x="7380000" y="3068640"/>
            <a:ext cx="288000" cy="432360"/>
          </a:xfrm>
          <a:prstGeom prst="line">
            <a:avLst/>
          </a:prstGeom>
          <a:ln>
            <a:solidFill>
              <a:srgbClr val="000000"/>
            </a:solidFill>
            <a:round/>
          </a:ln>
        </p:spPr>
        <p:style>
          <a:lnRef idx="2">
            <a:schemeClr val="accent1"/>
          </a:lnRef>
          <a:fillRef idx="0">
            <a:schemeClr val="accent1"/>
          </a:fillRef>
          <a:effectRef idx="1">
            <a:schemeClr val="accent1"/>
          </a:effectRef>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28" name="Line 12"/>
          <p:cNvSpPr/>
          <p:nvPr/>
        </p:nvSpPr>
        <p:spPr>
          <a:xfrm>
            <a:off x="1259280" y="3356640"/>
            <a:ext cx="360" cy="1728360"/>
          </a:xfrm>
          <a:prstGeom prst="line">
            <a:avLst/>
          </a:prstGeom>
          <a:ln>
            <a:solidFill>
              <a:srgbClr val="000000"/>
            </a:solidFill>
            <a:round/>
          </a:ln>
        </p:spPr>
        <p:style>
          <a:lnRef idx="2">
            <a:schemeClr val="accent1"/>
          </a:lnRef>
          <a:fillRef idx="0">
            <a:schemeClr val="accent1"/>
          </a:fillRef>
          <a:effectRef idx="1">
            <a:schemeClr val="accent1"/>
          </a:effectRef>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29" name="Line 13"/>
          <p:cNvSpPr/>
          <p:nvPr/>
        </p:nvSpPr>
        <p:spPr>
          <a:xfrm flipV="1">
            <a:off x="1259280" y="3068640"/>
            <a:ext cx="288360" cy="288000"/>
          </a:xfrm>
          <a:prstGeom prst="line">
            <a:avLst/>
          </a:prstGeom>
          <a:ln>
            <a:solidFill>
              <a:srgbClr val="000000"/>
            </a:solidFill>
            <a:round/>
          </a:ln>
        </p:spPr>
        <p:style>
          <a:lnRef idx="2">
            <a:schemeClr val="accent1"/>
          </a:lnRef>
          <a:fillRef idx="0">
            <a:schemeClr val="accent1"/>
          </a:fillRef>
          <a:effectRef idx="1">
            <a:schemeClr val="accent1"/>
          </a:effectRef>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client docker</a:t>
            </a:r>
            <a:endParaRPr b="0" lang="fr-FR" sz="4400" spc="-1" strike="noStrike">
              <a:solidFill>
                <a:srgbClr val="000000"/>
              </a:solidFill>
              <a:latin typeface="Arial"/>
            </a:endParaRPr>
          </a:p>
        </p:txBody>
      </p:sp>
      <p:sp>
        <p:nvSpPr>
          <p:cNvPr id="431" name="TextShape 2"/>
          <p:cNvSpPr/>
          <p:nvPr/>
        </p:nvSpPr>
        <p:spPr>
          <a:xfrm>
            <a:off x="2555640" y="3933000"/>
            <a:ext cx="381420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ff6600"/>
                </a:solidFill>
                <a:latin typeface="Tw Cen MT"/>
                <a:ea typeface="DejaVu Sans"/>
              </a:rPr>
              <a:t>commit</a:t>
            </a:r>
            <a:r>
              <a:rPr b="1" lang="fr-FR" sz="2900" spc="-1" strike="noStrike">
                <a:solidFill>
                  <a:srgbClr val="dd8047"/>
                </a:solidFill>
                <a:latin typeface="Tw Cen MT"/>
                <a:ea typeface="DejaVu Sans"/>
              </a:rPr>
              <a:t> </a:t>
            </a:r>
            <a:r>
              <a:rPr b="1" lang="fr-FR" sz="2900" spc="-1" strike="noStrike">
                <a:solidFill>
                  <a:srgbClr val="94b6d2"/>
                </a:solidFill>
                <a:latin typeface="Tw Cen MT"/>
                <a:ea typeface="DejaVu Sans"/>
              </a:rPr>
              <a:t>&lt;containerid&gt; </a:t>
            </a:r>
            <a:endParaRPr b="0" lang="fr-FR" sz="2900" spc="-1" strike="noStrike">
              <a:solidFill>
                <a:srgbClr val="000000"/>
              </a:solidFill>
              <a:latin typeface="Arial"/>
            </a:endParaRPr>
          </a:p>
        </p:txBody>
      </p:sp>
      <p:sp>
        <p:nvSpPr>
          <p:cNvPr id="432" name="CustomShape 3"/>
          <p:cNvSpPr/>
          <p:nvPr/>
        </p:nvSpPr>
        <p:spPr>
          <a:xfrm>
            <a:off x="179640" y="3069000"/>
            <a:ext cx="1403640" cy="2015280"/>
          </a:xfrm>
          <a:prstGeom prst="cube">
            <a:avLst>
              <a:gd name="adj" fmla="val 25000"/>
            </a:avLst>
          </a:prstGeom>
          <a:blipFill rotWithShape="0">
            <a:blip r:embed="rId1"/>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33" name="CustomShape 4"/>
          <p:cNvSpPr/>
          <p:nvPr/>
        </p:nvSpPr>
        <p:spPr>
          <a:xfrm>
            <a:off x="1259640" y="3069000"/>
            <a:ext cx="1222920" cy="2015280"/>
          </a:xfrm>
          <a:prstGeom prst="cube">
            <a:avLst>
              <a:gd name="adj" fmla="val 25000"/>
            </a:avLst>
          </a:prstGeom>
          <a:blipFill rotWithShape="0">
            <a:blip r:embed="rId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34" name="CustomShape 5"/>
          <p:cNvSpPr/>
          <p:nvPr/>
        </p:nvSpPr>
        <p:spPr>
          <a:xfrm>
            <a:off x="179640" y="4149000"/>
            <a:ext cx="1150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435" name="CustomShape 6"/>
          <p:cNvSpPr/>
          <p:nvPr/>
        </p:nvSpPr>
        <p:spPr>
          <a:xfrm>
            <a:off x="1331640" y="4077000"/>
            <a:ext cx="790920" cy="638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Data RW</a:t>
            </a:r>
            <a:endParaRPr b="0" lang="fr-FR" sz="1800" spc="-1" strike="noStrike">
              <a:solidFill>
                <a:srgbClr val="000000"/>
              </a:solidFill>
              <a:latin typeface="Arial"/>
            </a:endParaRPr>
          </a:p>
        </p:txBody>
      </p:sp>
      <p:sp>
        <p:nvSpPr>
          <p:cNvPr id="436" name="CustomShape 7"/>
          <p:cNvSpPr/>
          <p:nvPr/>
        </p:nvSpPr>
        <p:spPr>
          <a:xfrm>
            <a:off x="2699640" y="3789000"/>
            <a:ext cx="3383280" cy="360"/>
          </a:xfrm>
          <a:custGeom>
            <a:avLst/>
            <a:gdLst>
              <a:gd name="textAreaLeft" fmla="*/ 0 w 3383280"/>
              <a:gd name="textAreaRight" fmla="*/ 3384000 w 3383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sp>
        <p:nvSpPr>
          <p:cNvPr id="437" name="CustomShape 8"/>
          <p:cNvSpPr/>
          <p:nvPr/>
        </p:nvSpPr>
        <p:spPr>
          <a:xfrm>
            <a:off x="6372360" y="3069000"/>
            <a:ext cx="1943280" cy="2015280"/>
          </a:xfrm>
          <a:prstGeom prst="cube">
            <a:avLst>
              <a:gd name="adj" fmla="val 15484"/>
            </a:avLst>
          </a:prstGeom>
          <a:blipFill rotWithShape="0">
            <a:blip r:embed="rId3"/>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38" name="CustomShape 9"/>
          <p:cNvSpPr/>
          <p:nvPr/>
        </p:nvSpPr>
        <p:spPr>
          <a:xfrm>
            <a:off x="6372360" y="4149000"/>
            <a:ext cx="19432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439" name="Line 10"/>
          <p:cNvSpPr/>
          <p:nvPr/>
        </p:nvSpPr>
        <p:spPr>
          <a:xfrm>
            <a:off x="7380000" y="3429000"/>
            <a:ext cx="360" cy="1656000"/>
          </a:xfrm>
          <a:prstGeom prst="line">
            <a:avLst/>
          </a:prstGeom>
          <a:ln>
            <a:solidFill>
              <a:srgbClr val="000000"/>
            </a:solidFill>
            <a:round/>
          </a:ln>
        </p:spPr>
        <p:style>
          <a:lnRef idx="2">
            <a:schemeClr val="accent1"/>
          </a:lnRef>
          <a:fillRef idx="0">
            <a:schemeClr val="accent1"/>
          </a:fillRef>
          <a:effectRef idx="1">
            <a:schemeClr val="accent1"/>
          </a:effectRef>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40" name="Line 11"/>
          <p:cNvSpPr/>
          <p:nvPr/>
        </p:nvSpPr>
        <p:spPr>
          <a:xfrm flipV="1">
            <a:off x="7380000" y="3068640"/>
            <a:ext cx="288000" cy="432360"/>
          </a:xfrm>
          <a:prstGeom prst="line">
            <a:avLst/>
          </a:prstGeom>
          <a:ln>
            <a:solidFill>
              <a:srgbClr val="000000"/>
            </a:solidFill>
            <a:round/>
          </a:ln>
        </p:spPr>
        <p:style>
          <a:lnRef idx="2">
            <a:schemeClr val="accent1"/>
          </a:lnRef>
          <a:fillRef idx="0">
            <a:schemeClr val="accent1"/>
          </a:fillRef>
          <a:effectRef idx="1">
            <a:schemeClr val="accent1"/>
          </a:effectRef>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41" name="Line 12"/>
          <p:cNvSpPr/>
          <p:nvPr/>
        </p:nvSpPr>
        <p:spPr>
          <a:xfrm>
            <a:off x="1259280" y="3356640"/>
            <a:ext cx="360" cy="1728360"/>
          </a:xfrm>
          <a:prstGeom prst="line">
            <a:avLst/>
          </a:prstGeom>
          <a:ln>
            <a:solidFill>
              <a:srgbClr val="000000"/>
            </a:solidFill>
            <a:round/>
          </a:ln>
        </p:spPr>
        <p:style>
          <a:lnRef idx="2">
            <a:schemeClr val="accent1"/>
          </a:lnRef>
          <a:fillRef idx="0">
            <a:schemeClr val="accent1"/>
          </a:fillRef>
          <a:effectRef idx="1">
            <a:schemeClr val="accent1"/>
          </a:effectRef>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42" name="Line 13"/>
          <p:cNvSpPr/>
          <p:nvPr/>
        </p:nvSpPr>
        <p:spPr>
          <a:xfrm flipV="1">
            <a:off x="1259280" y="3068640"/>
            <a:ext cx="288360" cy="288000"/>
          </a:xfrm>
          <a:prstGeom prst="line">
            <a:avLst/>
          </a:prstGeom>
          <a:ln>
            <a:solidFill>
              <a:srgbClr val="000000"/>
            </a:solidFill>
            <a:round/>
          </a:ln>
        </p:spPr>
        <p:style>
          <a:lnRef idx="2">
            <a:schemeClr val="accent1"/>
          </a:lnRef>
          <a:fillRef idx="0">
            <a:schemeClr val="accent1"/>
          </a:fillRef>
          <a:effectRef idx="1">
            <a:schemeClr val="accent1"/>
          </a:effectRef>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client docker</a:t>
            </a:r>
            <a:endParaRPr b="0" lang="fr-FR" sz="4400" spc="-1" strike="noStrike">
              <a:solidFill>
                <a:srgbClr val="000000"/>
              </a:solidFill>
              <a:latin typeface="Arial"/>
            </a:endParaRPr>
          </a:p>
        </p:txBody>
      </p:sp>
      <p:sp>
        <p:nvSpPr>
          <p:cNvPr id="444" name="TextShape 2"/>
          <p:cNvSpPr/>
          <p:nvPr/>
        </p:nvSpPr>
        <p:spPr>
          <a:xfrm>
            <a:off x="2915640" y="3933000"/>
            <a:ext cx="3167280" cy="603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dd8047"/>
                </a:solidFill>
                <a:latin typeface="Tw Cen MT"/>
                <a:ea typeface="DejaVu Sans"/>
              </a:rPr>
              <a:t>Docker </a:t>
            </a:r>
            <a:r>
              <a:rPr b="1" lang="fr-FR" sz="2900" spc="-1" strike="noStrike">
                <a:solidFill>
                  <a:srgbClr val="355d7e"/>
                </a:solidFill>
                <a:latin typeface="Tw Cen MT"/>
                <a:ea typeface="DejaVu Sans"/>
              </a:rPr>
              <a:t>build –t Dockerfile</a:t>
            </a:r>
            <a:endParaRPr b="0" lang="fr-FR" sz="2900" spc="-1" strike="noStrike">
              <a:solidFill>
                <a:srgbClr val="000000"/>
              </a:solidFill>
              <a:latin typeface="Arial"/>
            </a:endParaRPr>
          </a:p>
        </p:txBody>
      </p:sp>
      <p:sp>
        <p:nvSpPr>
          <p:cNvPr id="445" name="CustomShape 3"/>
          <p:cNvSpPr/>
          <p:nvPr/>
        </p:nvSpPr>
        <p:spPr>
          <a:xfrm>
            <a:off x="179640" y="2997000"/>
            <a:ext cx="1222920" cy="2015280"/>
          </a:xfrm>
          <a:prstGeom prst="cube">
            <a:avLst>
              <a:gd name="adj" fmla="val 25000"/>
            </a:avLst>
          </a:prstGeom>
          <a:blipFill rotWithShape="0">
            <a:blip r:embed="rId1"/>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46" name="CustomShape 4"/>
          <p:cNvSpPr/>
          <p:nvPr/>
        </p:nvSpPr>
        <p:spPr>
          <a:xfrm>
            <a:off x="179640" y="4149000"/>
            <a:ext cx="115092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Base Image RO</a:t>
            </a:r>
            <a:endParaRPr b="0" lang="fr-FR" sz="1800" spc="-1" strike="noStrike">
              <a:solidFill>
                <a:srgbClr val="000000"/>
              </a:solidFill>
              <a:latin typeface="Arial"/>
            </a:endParaRPr>
          </a:p>
        </p:txBody>
      </p:sp>
      <p:sp>
        <p:nvSpPr>
          <p:cNvPr id="447" name="CustomShape 5"/>
          <p:cNvSpPr/>
          <p:nvPr/>
        </p:nvSpPr>
        <p:spPr>
          <a:xfrm>
            <a:off x="2988000" y="3789000"/>
            <a:ext cx="3095280" cy="360"/>
          </a:xfrm>
          <a:custGeom>
            <a:avLst/>
            <a:gdLst>
              <a:gd name="textAreaLeft" fmla="*/ 0 w 3095280"/>
              <a:gd name="textAreaRight" fmla="*/ 3096000 w 3095280"/>
              <a:gd name="textAreaTop" fmla="*/ 0 h 360"/>
              <a:gd name="textAreaBottom" fmla="*/ 1440 h 360"/>
            </a:gdLst>
            <a:ahLst/>
            <a:rect l="textAreaLeft" t="textAreaTop" r="textAreaRight" b="textAreaBottom"/>
            <a:pathLst>
              <a:path w="21600" h="21600">
                <a:moveTo>
                  <a:pt x="0" y="0"/>
                </a:moveTo>
                <a:lnTo>
                  <a:pt x="21600" y="21600"/>
                </a:lnTo>
              </a:path>
            </a:pathLst>
          </a:custGeom>
          <a:noFill/>
          <a:ln>
            <a:solidFill>
              <a:srgbClr val="4f81bd"/>
            </a:solidFill>
            <a:round/>
            <a:tailEnd len="med" type="arrow" w="med"/>
          </a:ln>
          <a:effectLst>
            <a:outerShdw blurRad="38160" dir="5400000" dist="29880" rotWithShape="0">
              <a:srgbClr val="000000">
                <a:alpha val="45000"/>
              </a:srgbClr>
            </a:outerShdw>
          </a:effectLst>
        </p:spPr>
        <p:style>
          <a:lnRef idx="2">
            <a:schemeClr val="accent1"/>
          </a:lnRef>
          <a:fillRef idx="0">
            <a:schemeClr val="accent1"/>
          </a:fillRef>
          <a:effectRef idx="1">
            <a:schemeClr val="accent1"/>
          </a:effectRef>
          <a:fontRef idx="minor"/>
        </p:style>
        <p:txBody>
          <a:bodyPr lIns="90000" rIns="90000" tIns="-44280" bIns="-44280" anchor="t">
            <a:noAutofit/>
          </a:bodyPr>
          <a:p>
            <a:pPr>
              <a:lnSpc>
                <a:spcPct val="100000"/>
              </a:lnSpc>
            </a:pPr>
            <a:endParaRPr b="0" lang="fr-FR" sz="1800" spc="-1" strike="noStrike">
              <a:solidFill>
                <a:srgbClr val="000000"/>
              </a:solidFill>
              <a:latin typeface="Arial"/>
              <a:ea typeface="DejaVu Sans"/>
            </a:endParaRPr>
          </a:p>
        </p:txBody>
      </p:sp>
      <p:sp>
        <p:nvSpPr>
          <p:cNvPr id="448" name="CustomShape 6"/>
          <p:cNvSpPr/>
          <p:nvPr/>
        </p:nvSpPr>
        <p:spPr>
          <a:xfrm>
            <a:off x="6372360" y="3069000"/>
            <a:ext cx="1943280" cy="2015280"/>
          </a:xfrm>
          <a:prstGeom prst="cube">
            <a:avLst>
              <a:gd name="adj" fmla="val 15484"/>
            </a:avLst>
          </a:prstGeom>
          <a:blipFill rotWithShape="0">
            <a:blip r:embed="rId2"/>
            <a:srcRect/>
            <a:tile tx="0" ty="0" sx="100000" sy="100000" algn="tl"/>
          </a:blip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49" name="CustomShape 7"/>
          <p:cNvSpPr/>
          <p:nvPr/>
        </p:nvSpPr>
        <p:spPr>
          <a:xfrm>
            <a:off x="6372360" y="4149000"/>
            <a:ext cx="194328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Image       RO</a:t>
            </a:r>
            <a:endParaRPr b="0" lang="fr-FR" sz="1800" spc="-1" strike="noStrike">
              <a:solidFill>
                <a:srgbClr val="000000"/>
              </a:solidFill>
              <a:latin typeface="Arial"/>
            </a:endParaRPr>
          </a:p>
        </p:txBody>
      </p:sp>
      <p:sp>
        <p:nvSpPr>
          <p:cNvPr id="450" name="CustomShape 8"/>
          <p:cNvSpPr/>
          <p:nvPr/>
        </p:nvSpPr>
        <p:spPr>
          <a:xfrm>
            <a:off x="1403640" y="2925000"/>
            <a:ext cx="502920" cy="2087280"/>
          </a:xfrm>
          <a:prstGeom prst="cube">
            <a:avLst>
              <a:gd name="adj" fmla="val 77565"/>
            </a:avLst>
          </a:prstGeom>
          <a:solidFill>
            <a:schemeClr val="accent1">
              <a:alpha val="95000"/>
            </a:schemeClr>
          </a:soli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51" name="CustomShape 9"/>
          <p:cNvSpPr/>
          <p:nvPr/>
        </p:nvSpPr>
        <p:spPr>
          <a:xfrm>
            <a:off x="1331640" y="3645000"/>
            <a:ext cx="790920" cy="3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RO</a:t>
            </a:r>
            <a:endParaRPr b="0" lang="fr-FR" sz="1800" spc="-1" strike="noStrike">
              <a:solidFill>
                <a:srgbClr val="000000"/>
              </a:solidFill>
              <a:latin typeface="Arial"/>
            </a:endParaRPr>
          </a:p>
        </p:txBody>
      </p:sp>
      <p:sp>
        <p:nvSpPr>
          <p:cNvPr id="452" name="CustomShape 10"/>
          <p:cNvSpPr/>
          <p:nvPr/>
        </p:nvSpPr>
        <p:spPr>
          <a:xfrm>
            <a:off x="1763640" y="2925000"/>
            <a:ext cx="502920" cy="2087280"/>
          </a:xfrm>
          <a:prstGeom prst="cube">
            <a:avLst>
              <a:gd name="adj" fmla="val 77565"/>
            </a:avLst>
          </a:prstGeom>
          <a:solidFill>
            <a:schemeClr val="accent2">
              <a:alpha val="95000"/>
            </a:schemeClr>
          </a:soli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53" name="CustomShape 11"/>
          <p:cNvSpPr/>
          <p:nvPr/>
        </p:nvSpPr>
        <p:spPr>
          <a:xfrm>
            <a:off x="2195640" y="2925000"/>
            <a:ext cx="502920" cy="2087280"/>
          </a:xfrm>
          <a:prstGeom prst="cube">
            <a:avLst>
              <a:gd name="adj" fmla="val 77565"/>
            </a:avLst>
          </a:prstGeom>
          <a:solidFill>
            <a:schemeClr val="accent3">
              <a:alpha val="95000"/>
            </a:schemeClr>
          </a:soli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pic>
        <p:nvPicPr>
          <p:cNvPr id="454" name="Image 13" descr=""/>
          <p:cNvPicPr/>
          <p:nvPr/>
        </p:nvPicPr>
        <p:blipFill>
          <a:blip r:embed="rId3"/>
          <a:stretch/>
        </p:blipFill>
        <p:spPr>
          <a:xfrm rot="6024000">
            <a:off x="4610160" y="2183040"/>
            <a:ext cx="1720800" cy="1069560"/>
          </a:xfrm>
          <a:prstGeom prst="rect">
            <a:avLst/>
          </a:prstGeom>
          <a:ln w="0">
            <a:noFill/>
          </a:ln>
        </p:spPr>
      </p:pic>
      <p:pic>
        <p:nvPicPr>
          <p:cNvPr id="455" name="Image 23" descr=""/>
          <p:cNvPicPr/>
          <p:nvPr/>
        </p:nvPicPr>
        <p:blipFill>
          <a:blip r:embed="rId4"/>
          <a:stretch/>
        </p:blipFill>
        <p:spPr>
          <a:xfrm rot="15363600">
            <a:off x="2877120" y="2150280"/>
            <a:ext cx="1706760" cy="11372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p:nvPr/>
        </p:nvSpPr>
        <p:spPr>
          <a:xfrm>
            <a:off x="251640" y="228600"/>
            <a:ext cx="851328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DockerFile</a:t>
            </a:r>
            <a:endParaRPr b="0" lang="fr-FR" sz="4400" spc="-1" strike="noStrike">
              <a:solidFill>
                <a:srgbClr val="000000"/>
              </a:solidFill>
              <a:latin typeface="Arial"/>
            </a:endParaRPr>
          </a:p>
        </p:txBody>
      </p:sp>
      <p:pic>
        <p:nvPicPr>
          <p:cNvPr id="457" name="Image 5" descr=""/>
          <p:cNvPicPr/>
          <p:nvPr/>
        </p:nvPicPr>
        <p:blipFill>
          <a:blip r:embed="rId1"/>
          <a:stretch/>
        </p:blipFill>
        <p:spPr>
          <a:xfrm>
            <a:off x="3108240" y="-3960"/>
            <a:ext cx="6059160" cy="6856920"/>
          </a:xfrm>
          <a:prstGeom prst="rect">
            <a:avLst/>
          </a:prstGeom>
          <a:ln w="0">
            <a:noFill/>
          </a:ln>
        </p:spPr>
      </p:pic>
      <p:sp>
        <p:nvSpPr>
          <p:cNvPr id="458" name="CustomShape 2"/>
          <p:cNvSpPr/>
          <p:nvPr/>
        </p:nvSpPr>
        <p:spPr>
          <a:xfrm>
            <a:off x="323640" y="1989000"/>
            <a:ext cx="237528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Création d’une image à partir du dockerfile</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395640" y="1628640"/>
            <a:ext cx="8747280" cy="4823280"/>
          </a:xfrm>
          <a:prstGeom prst="donut">
            <a:avLst>
              <a:gd name="adj" fmla="val 25000"/>
            </a:avLst>
          </a:prstGeom>
          <a:solidFill>
            <a:schemeClr val="bg1">
              <a:lumMod val="65000"/>
            </a:schemeClr>
          </a:solidFill>
          <a:ln w="0">
            <a:noFill/>
          </a:ln>
          <a:effectLst>
            <a:outerShdw blurRad="38160" dir="5400000" dist="25560" rotWithShape="0">
              <a:srgbClr val="000000">
                <a:alpha val="35000"/>
              </a:srgbClr>
            </a:outerShdw>
          </a:effectLst>
        </p:spPr>
        <p:style>
          <a:lnRef idx="0">
            <a:schemeClr val="accent3"/>
          </a:lnRef>
          <a:fillRef idx="3">
            <a:schemeClr val="accent3"/>
          </a:fillRef>
          <a:effectRef idx="3">
            <a:schemeClr val="accent3"/>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60" name="CustomShape 2"/>
          <p:cNvSpPr/>
          <p:nvPr/>
        </p:nvSpPr>
        <p:spPr>
          <a:xfrm>
            <a:off x="899640" y="1917000"/>
            <a:ext cx="7775640" cy="4031280"/>
          </a:xfrm>
          <a:prstGeom prst="donut">
            <a:avLst>
              <a:gd name="adj" fmla="val 25000"/>
            </a:avLst>
          </a:prstGeom>
          <a:solidFill>
            <a:schemeClr val="accent2"/>
          </a:solidFill>
          <a:ln w="0">
            <a:noFill/>
          </a:ln>
          <a:effectLst>
            <a:outerShdw blurRad="38160" dir="5400000" dist="25560" rotWithShape="0">
              <a:srgbClr val="000000">
                <a:alpha val="35000"/>
              </a:srgbClr>
            </a:outerShdw>
          </a:effectLst>
        </p:spPr>
        <p:style>
          <a:lnRef idx="0">
            <a:schemeClr val="accent3"/>
          </a:lnRef>
          <a:fillRef idx="3">
            <a:schemeClr val="accent3"/>
          </a:fillRef>
          <a:effectRef idx="3">
            <a:schemeClr val="accent3"/>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61" name="TextShape 3"/>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3200" spc="-1" strike="noStrike">
                <a:solidFill>
                  <a:srgbClr val="775f55"/>
                </a:solidFill>
                <a:latin typeface="Tw Cen MT"/>
                <a:ea typeface="DejaVu Sans"/>
              </a:rPr>
              <a:t>A chaque instruction du DockerFile une couche est rajoutée avec une mise en cache..</a:t>
            </a:r>
            <a:endParaRPr b="0" lang="fr-FR" sz="3200" spc="-1" strike="noStrike">
              <a:solidFill>
                <a:srgbClr val="000000"/>
              </a:solidFill>
              <a:latin typeface="Arial"/>
            </a:endParaRPr>
          </a:p>
        </p:txBody>
      </p:sp>
      <p:sp>
        <p:nvSpPr>
          <p:cNvPr id="462" name="CustomShape 4"/>
          <p:cNvSpPr/>
          <p:nvPr/>
        </p:nvSpPr>
        <p:spPr>
          <a:xfrm>
            <a:off x="2051640" y="3285000"/>
            <a:ext cx="5831640" cy="1438920"/>
          </a:xfrm>
          <a:prstGeom prst="ellipse">
            <a:avLst/>
          </a:prstGeom>
          <a:gradFill rotWithShape="0">
            <a:gsLst>
              <a:gs pos="0">
                <a:srgbClr val="2e5f99"/>
              </a:gs>
              <a:gs pos="100000">
                <a:srgbClr val="3c7ac7"/>
              </a:gs>
            </a:gsLst>
            <a:lin ang="16200000"/>
          </a:gradFill>
          <a:ln>
            <a:solidFill>
              <a:srgbClr val="4a7ebb"/>
            </a:solidFill>
            <a:round/>
          </a:ln>
          <a:effectLst>
            <a:outerShdw blurRad="38160" dir="5400000" dist="2988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63" name="CustomShape 5"/>
          <p:cNvSpPr/>
          <p:nvPr/>
        </p:nvSpPr>
        <p:spPr>
          <a:xfrm>
            <a:off x="3489840" y="3717000"/>
            <a:ext cx="2473920" cy="6375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fr-FR" sz="3600" spc="-1" strike="noStrike" baseline="30000">
                <a:solidFill>
                  <a:srgbClr val="000000"/>
                </a:solidFill>
                <a:latin typeface="Tw Cen MT"/>
                <a:ea typeface="DejaVu Sans"/>
              </a:rPr>
              <a:t>FROM python:2.7</a:t>
            </a:r>
            <a:endParaRPr b="0" lang="fr-FR" sz="3600" spc="-1" strike="noStrike">
              <a:solidFill>
                <a:srgbClr val="000000"/>
              </a:solidFill>
              <a:latin typeface="Arial"/>
            </a:endParaRPr>
          </a:p>
        </p:txBody>
      </p:sp>
      <p:sp>
        <p:nvSpPr>
          <p:cNvPr id="464" name="CustomShape 6"/>
          <p:cNvSpPr/>
          <p:nvPr/>
        </p:nvSpPr>
        <p:spPr>
          <a:xfrm>
            <a:off x="1331640" y="2565000"/>
            <a:ext cx="6911640" cy="2879280"/>
          </a:xfrm>
          <a:prstGeom prst="donut">
            <a:avLst>
              <a:gd name="adj" fmla="val 25000"/>
            </a:avLst>
          </a:prstGeom>
          <a:gradFill rotWithShape="0">
            <a:gsLst>
              <a:gs pos="0">
                <a:srgbClr val="779637"/>
              </a:gs>
              <a:gs pos="100000">
                <a:srgbClr val="9bc348"/>
              </a:gs>
            </a:gsLst>
            <a:lin ang="16200000"/>
          </a:gradFill>
          <a:ln w="0">
            <a:noFill/>
          </a:ln>
          <a:effectLst>
            <a:outerShdw blurRad="38160" dir="5400000" dist="25560" rotWithShape="0">
              <a:srgbClr val="000000">
                <a:alpha val="35000"/>
              </a:srgbClr>
            </a:outerShdw>
          </a:effectLst>
        </p:spPr>
        <p:style>
          <a:lnRef idx="0">
            <a:schemeClr val="accent3"/>
          </a:lnRef>
          <a:fillRef idx="3">
            <a:schemeClr val="accent3"/>
          </a:fillRef>
          <a:effectRef idx="3">
            <a:schemeClr val="accent3"/>
          </a:effectRef>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65" name="CustomShape 7"/>
          <p:cNvSpPr/>
          <p:nvPr/>
        </p:nvSpPr>
        <p:spPr>
          <a:xfrm>
            <a:off x="3167280" y="2061000"/>
            <a:ext cx="3496680" cy="63828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0" lang="fr-FR" sz="1800" spc="-1" strike="noStrike">
                <a:solidFill>
                  <a:srgbClr val="000000"/>
                </a:solidFill>
                <a:latin typeface="Tw Cen MT"/>
                <a:ea typeface="DejaVu Sans"/>
              </a:rPr>
              <a:t>RUN pip install -U … ipython </a:t>
            </a: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sp>
        <p:nvSpPr>
          <p:cNvPr id="466" name="CustomShape 8"/>
          <p:cNvSpPr/>
          <p:nvPr/>
        </p:nvSpPr>
        <p:spPr>
          <a:xfrm>
            <a:off x="2988000" y="2853000"/>
            <a:ext cx="4895640" cy="91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RUN apt-get update &amp;&amp; apt-get install …. </a:t>
            </a:r>
            <a:endParaRPr b="0" lang="fr-FR" sz="1800" spc="-1" strike="noStrike">
              <a:solidFill>
                <a:srgbClr val="000000"/>
              </a:solidFill>
              <a:latin typeface="Arial"/>
            </a:endParaRPr>
          </a:p>
          <a:p>
            <a:pPr>
              <a:lnSpc>
                <a:spcPct val="100000"/>
              </a:lnSpc>
            </a:pP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4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2" presetSubtype="4">
                                  <p:stCondLst>
                                    <p:cond delay="0"/>
                                  </p:stCondLst>
                                  <p:childTnLst>
                                    <p:set>
                                      <p:cBhvr>
                                        <p:cTn id="40" dur="1" fill="hold">
                                          <p:stCondLst>
                                            <p:cond delay="0"/>
                                          </p:stCondLst>
                                        </p:cTn>
                                        <p:tgtEl>
                                          <p:spTgt spid="466"/>
                                        </p:tgtEl>
                                        <p:attrNameLst>
                                          <p:attrName>style.visibility</p:attrName>
                                        </p:attrNameLst>
                                      </p:cBhvr>
                                      <p:to>
                                        <p:strVal val="visible"/>
                                      </p:to>
                                    </p:set>
                                    <p:anim calcmode="lin" valueType="num">
                                      <p:cBhvr additive="repl">
                                        <p:cTn id="41" dur="500" fill="hold"/>
                                        <p:tgtEl>
                                          <p:spTgt spid="466"/>
                                        </p:tgtEl>
                                        <p:attrNameLst>
                                          <p:attrName>ppt_x</p:attrName>
                                        </p:attrNameLst>
                                      </p:cBhvr>
                                      <p:tavLst>
                                        <p:tav tm="0">
                                          <p:val>
                                            <p:strVal val="#ppt_x"/>
                                          </p:val>
                                        </p:tav>
                                        <p:tav tm="100000">
                                          <p:val>
                                            <p:strVal val="#ppt_x"/>
                                          </p:val>
                                        </p:tav>
                                      </p:tavLst>
                                    </p:anim>
                                    <p:anim calcmode="lin" valueType="num">
                                      <p:cBhvr additive="repl">
                                        <p:cTn id="42" dur="500" fill="hold"/>
                                        <p:tgtEl>
                                          <p:spTgt spid="46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Docker et le réseau</a:t>
            </a:r>
            <a:endParaRPr b="0" lang="fr-FR" sz="4400" spc="-1" strike="noStrike">
              <a:solidFill>
                <a:srgbClr val="000000"/>
              </a:solidFill>
              <a:latin typeface="Arial"/>
            </a:endParaRPr>
          </a:p>
        </p:txBody>
      </p:sp>
      <p:sp>
        <p:nvSpPr>
          <p:cNvPr id="468" name="CustomShape 2"/>
          <p:cNvSpPr/>
          <p:nvPr/>
        </p:nvSpPr>
        <p:spPr>
          <a:xfrm>
            <a:off x="2592000" y="3240000"/>
            <a:ext cx="1871280" cy="1294920"/>
          </a:xfrm>
          <a:prstGeom prst="roundRect">
            <a:avLst>
              <a:gd name="adj" fmla="val 16667"/>
            </a:avLst>
          </a:prstGeom>
          <a:solidFill>
            <a:schemeClr val="accent1"/>
          </a:solidFill>
          <a:ln w="9360">
            <a:noFill/>
          </a:ln>
        </p:spPr>
        <p:style>
          <a:lnRef idx="0"/>
          <a:fillRef idx="0"/>
          <a:effectRef idx="0"/>
          <a:fontRef idx="minor"/>
        </p:style>
        <p:txBody>
          <a:bodyPr lIns="90000" rIns="90000" tIns="45000" bIns="45000" anchor="t">
            <a:noAutofit/>
          </a:bodyPr>
          <a:p>
            <a:pPr algn="ctr">
              <a:lnSpc>
                <a:spcPct val="100000"/>
              </a:lnSpc>
            </a:pPr>
            <a:r>
              <a:rPr b="0" lang="fr-FR" sz="1600" spc="-1" strike="noStrike">
                <a:solidFill>
                  <a:srgbClr val="ffffff"/>
                </a:solidFill>
                <a:latin typeface="Tw Cen MT"/>
                <a:ea typeface="DejaVu Sans"/>
              </a:rPr>
              <a:t>Container ‘app’</a:t>
            </a:r>
            <a:endParaRPr b="0" lang="fr-FR" sz="1600" spc="-1" strike="noStrike">
              <a:solidFill>
                <a:srgbClr val="000000"/>
              </a:solidFill>
              <a:latin typeface="Arial"/>
            </a:endParaRPr>
          </a:p>
        </p:txBody>
      </p:sp>
      <p:sp>
        <p:nvSpPr>
          <p:cNvPr id="469" name="CustomShape 3"/>
          <p:cNvSpPr/>
          <p:nvPr/>
        </p:nvSpPr>
        <p:spPr>
          <a:xfrm>
            <a:off x="2520000" y="4968000"/>
            <a:ext cx="4031280" cy="286920"/>
          </a:xfrm>
          <a:prstGeom prst="roundRect">
            <a:avLst>
              <a:gd name="adj" fmla="val 16667"/>
            </a:avLst>
          </a:prstGeom>
          <a:solidFill>
            <a:schemeClr val="accent6">
              <a:lumMod val="90000"/>
              <a:lumOff val="10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600" spc="-1" strike="noStrike">
                <a:solidFill>
                  <a:srgbClr val="ffffff"/>
                </a:solidFill>
                <a:latin typeface="Tw Cen MT"/>
                <a:ea typeface="DejaVu Sans"/>
              </a:rPr>
              <a:t>Bridge docker0</a:t>
            </a:r>
            <a:endParaRPr b="0" lang="fr-FR" sz="1600" spc="-1" strike="noStrike">
              <a:solidFill>
                <a:srgbClr val="000000"/>
              </a:solidFill>
              <a:latin typeface="Arial"/>
            </a:endParaRPr>
          </a:p>
        </p:txBody>
      </p:sp>
      <p:sp>
        <p:nvSpPr>
          <p:cNvPr id="470" name="Line 4"/>
          <p:cNvSpPr/>
          <p:nvPr/>
        </p:nvSpPr>
        <p:spPr>
          <a:xfrm>
            <a:off x="4680360" y="4032000"/>
            <a:ext cx="360" cy="216000"/>
          </a:xfrm>
          <a:prstGeom prst="line">
            <a:avLst/>
          </a:prstGeom>
          <a:ln w="76320">
            <a:solidFill>
              <a:srgbClr val="000000"/>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71" name="Line 5"/>
          <p:cNvSpPr/>
          <p:nvPr/>
        </p:nvSpPr>
        <p:spPr>
          <a:xfrm>
            <a:off x="5976360" y="4032000"/>
            <a:ext cx="360" cy="216000"/>
          </a:xfrm>
          <a:prstGeom prst="line">
            <a:avLst/>
          </a:prstGeom>
          <a:ln w="76320">
            <a:solidFill>
              <a:srgbClr val="000000"/>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72" name="CustomShape 6"/>
          <p:cNvSpPr/>
          <p:nvPr/>
        </p:nvSpPr>
        <p:spPr>
          <a:xfrm>
            <a:off x="4608360" y="3240000"/>
            <a:ext cx="1871280" cy="1294920"/>
          </a:xfrm>
          <a:prstGeom prst="roundRect">
            <a:avLst>
              <a:gd name="adj" fmla="val 16667"/>
            </a:avLst>
          </a:prstGeom>
          <a:solidFill>
            <a:schemeClr val="accent1"/>
          </a:solidFill>
          <a:ln w="9360">
            <a:noFill/>
          </a:ln>
        </p:spPr>
        <p:style>
          <a:lnRef idx="0"/>
          <a:fillRef idx="0"/>
          <a:effectRef idx="0"/>
          <a:fontRef idx="minor"/>
        </p:style>
        <p:txBody>
          <a:bodyPr lIns="90000" rIns="90000" tIns="45000" bIns="45000" anchor="t">
            <a:noAutofit/>
          </a:bodyPr>
          <a:p>
            <a:pPr algn="ctr">
              <a:lnSpc>
                <a:spcPct val="100000"/>
              </a:lnSpc>
            </a:pPr>
            <a:r>
              <a:rPr b="0" lang="fr-FR" sz="1600" spc="-1" strike="noStrike">
                <a:solidFill>
                  <a:srgbClr val="ffffff"/>
                </a:solidFill>
                <a:latin typeface="Tw Cen MT"/>
                <a:ea typeface="DejaVu Sans"/>
              </a:rPr>
              <a:t>Container ‘db’</a:t>
            </a:r>
            <a:endParaRPr b="0" lang="fr-FR" sz="1600" spc="-1" strike="noStrike">
              <a:solidFill>
                <a:srgbClr val="000000"/>
              </a:solidFill>
              <a:latin typeface="Arial"/>
            </a:endParaRPr>
          </a:p>
        </p:txBody>
      </p:sp>
      <p:sp>
        <p:nvSpPr>
          <p:cNvPr id="473" name="CustomShape 7"/>
          <p:cNvSpPr/>
          <p:nvPr/>
        </p:nvSpPr>
        <p:spPr>
          <a:xfrm>
            <a:off x="2736000" y="3888000"/>
            <a:ext cx="1582920" cy="430920"/>
          </a:xfrm>
          <a:prstGeom prst="rect">
            <a:avLst/>
          </a:prstGeom>
          <a:solidFill>
            <a:schemeClr val="accent3">
              <a:lumMod val="60000"/>
              <a:lumOff val="40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400" spc="-1" strike="noStrike">
                <a:solidFill>
                  <a:srgbClr val="ffffff"/>
                </a:solidFill>
                <a:latin typeface="Tw Cen MT"/>
                <a:ea typeface="DejaVu Sans"/>
              </a:rPr>
              <a:t>Tomcat</a:t>
            </a:r>
            <a:endParaRPr b="0" lang="fr-FR" sz="1400" spc="-1" strike="noStrike">
              <a:solidFill>
                <a:srgbClr val="000000"/>
              </a:solidFill>
              <a:latin typeface="Arial"/>
            </a:endParaRPr>
          </a:p>
          <a:p>
            <a:pPr algn="ctr">
              <a:lnSpc>
                <a:spcPct val="100000"/>
              </a:lnSpc>
            </a:pPr>
            <a:r>
              <a:rPr b="0" lang="fr-FR" sz="1400" spc="-1" strike="noStrike">
                <a:solidFill>
                  <a:srgbClr val="ffffff"/>
                </a:solidFill>
                <a:latin typeface="Tw Cen MT"/>
                <a:ea typeface="DejaVu Sans"/>
              </a:rPr>
              <a:t>(port 8080)</a:t>
            </a:r>
            <a:endParaRPr b="0" lang="fr-FR" sz="1400" spc="-1" strike="noStrike">
              <a:solidFill>
                <a:srgbClr val="000000"/>
              </a:solidFill>
              <a:latin typeface="Arial"/>
            </a:endParaRPr>
          </a:p>
        </p:txBody>
      </p:sp>
      <p:sp>
        <p:nvSpPr>
          <p:cNvPr id="474" name="CustomShape 8"/>
          <p:cNvSpPr/>
          <p:nvPr/>
        </p:nvSpPr>
        <p:spPr>
          <a:xfrm>
            <a:off x="4752360" y="3888000"/>
            <a:ext cx="1582920" cy="430920"/>
          </a:xfrm>
          <a:prstGeom prst="rect">
            <a:avLst/>
          </a:prstGeom>
          <a:solidFill>
            <a:schemeClr val="accent3">
              <a:lumMod val="60000"/>
              <a:lumOff val="40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400" spc="-1" strike="noStrike">
                <a:solidFill>
                  <a:srgbClr val="ffffff"/>
                </a:solidFill>
                <a:latin typeface="Tw Cen MT"/>
                <a:ea typeface="DejaVu Sans"/>
              </a:rPr>
              <a:t>MySQL</a:t>
            </a:r>
            <a:endParaRPr b="0" lang="fr-FR" sz="1400" spc="-1" strike="noStrike">
              <a:solidFill>
                <a:srgbClr val="000000"/>
              </a:solidFill>
              <a:latin typeface="Arial"/>
            </a:endParaRPr>
          </a:p>
          <a:p>
            <a:pPr algn="ctr">
              <a:lnSpc>
                <a:spcPct val="100000"/>
              </a:lnSpc>
            </a:pPr>
            <a:r>
              <a:rPr b="0" lang="fr-FR" sz="1400" spc="-1" strike="noStrike">
                <a:solidFill>
                  <a:srgbClr val="ffffff"/>
                </a:solidFill>
                <a:latin typeface="Tw Cen MT"/>
                <a:ea typeface="DejaVu Sans"/>
              </a:rPr>
              <a:t>(port 3306)</a:t>
            </a:r>
            <a:endParaRPr b="0" lang="fr-FR" sz="1400" spc="-1" strike="noStrike">
              <a:solidFill>
                <a:srgbClr val="000000"/>
              </a:solidFill>
              <a:latin typeface="Arial"/>
            </a:endParaRPr>
          </a:p>
        </p:txBody>
      </p:sp>
      <p:sp>
        <p:nvSpPr>
          <p:cNvPr id="475" name="Line 9"/>
          <p:cNvSpPr/>
          <p:nvPr/>
        </p:nvSpPr>
        <p:spPr>
          <a:xfrm>
            <a:off x="3528000" y="4536000"/>
            <a:ext cx="360" cy="432000"/>
          </a:xfrm>
          <a:prstGeom prst="line">
            <a:avLst/>
          </a:prstGeom>
          <a:ln w="76320">
            <a:solidFill>
              <a:srgbClr val="f8a058"/>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76" name="Line 10"/>
          <p:cNvSpPr/>
          <p:nvPr/>
        </p:nvSpPr>
        <p:spPr>
          <a:xfrm>
            <a:off x="5544360" y="4536000"/>
            <a:ext cx="360" cy="432000"/>
          </a:xfrm>
          <a:prstGeom prst="line">
            <a:avLst/>
          </a:prstGeom>
          <a:ln w="76320">
            <a:solidFill>
              <a:srgbClr val="f8a058"/>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77" name="TextShape 11"/>
          <p:cNvSpPr/>
          <p:nvPr/>
        </p:nvSpPr>
        <p:spPr>
          <a:xfrm>
            <a:off x="251640" y="1700640"/>
            <a:ext cx="8603640" cy="480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000" spc="-1" strike="noStrike">
                <a:solidFill>
                  <a:srgbClr val="000000"/>
                </a:solidFill>
                <a:latin typeface="Tw Cen MT"/>
                <a:ea typeface="DejaVu Sans"/>
              </a:rPr>
              <a:t>Docker relie par défaut les containers à un bridge Linux lui même relié à l’hôte. ( On peut avec l’option –net modifier ce comportement ). La couche réseau est en refondation pour la version 1.9.</a:t>
            </a:r>
            <a:endParaRPr b="0" lang="fr-FR" sz="2000" spc="-1" strike="noStrike">
              <a:solidFill>
                <a:srgbClr val="000000"/>
              </a:solidFill>
              <a:latin typeface="Arial"/>
            </a:endParaRPr>
          </a:p>
        </p:txBody>
      </p:sp>
      <p:sp>
        <p:nvSpPr>
          <p:cNvPr id="478" name="Line 12"/>
          <p:cNvSpPr/>
          <p:nvPr/>
        </p:nvSpPr>
        <p:spPr>
          <a:xfrm>
            <a:off x="4608360" y="5205960"/>
            <a:ext cx="360" cy="432000"/>
          </a:xfrm>
          <a:prstGeom prst="line">
            <a:avLst/>
          </a:prstGeom>
          <a:ln w="76320">
            <a:solidFill>
              <a:srgbClr val="f8a058"/>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pic>
        <p:nvPicPr>
          <p:cNvPr id="479" name="Image 15" descr=""/>
          <p:cNvPicPr/>
          <p:nvPr/>
        </p:nvPicPr>
        <p:blipFill>
          <a:blip r:embed="rId1"/>
          <a:stretch/>
        </p:blipFill>
        <p:spPr>
          <a:xfrm>
            <a:off x="4320360" y="5638320"/>
            <a:ext cx="530640" cy="96372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TextShape 1"/>
          <p:cNvSpPr/>
          <p:nvPr/>
        </p:nvSpPr>
        <p:spPr>
          <a:xfrm>
            <a:off x="251640" y="1700640"/>
            <a:ext cx="8603640" cy="480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400" spc="-1" strike="noStrike">
                <a:solidFill>
                  <a:srgbClr val="000000"/>
                </a:solidFill>
                <a:latin typeface="Tw Cen MT"/>
                <a:ea typeface="DejaVu Sans"/>
              </a:rPr>
              <a:t>La commande </a:t>
            </a:r>
            <a:r>
              <a:rPr b="0" lang="fr-FR" sz="2400" spc="-1" strike="noStrike">
                <a:solidFill>
                  <a:srgbClr val="94b6d2"/>
                </a:solidFill>
                <a:latin typeface="Tw Cen MT"/>
                <a:ea typeface="DejaVu Sans"/>
              </a:rPr>
              <a:t>expose port </a:t>
            </a:r>
            <a:r>
              <a:rPr b="0" lang="fr-FR" sz="2400" spc="-1" strike="noStrike">
                <a:solidFill>
                  <a:srgbClr val="000000"/>
                </a:solidFill>
                <a:latin typeface="Tw Cen MT"/>
                <a:ea typeface="DejaVu Sans"/>
              </a:rPr>
              <a:t>dans un </a:t>
            </a:r>
            <a:r>
              <a:rPr b="0" lang="fr-FR" sz="2400" spc="-1" strike="noStrike">
                <a:solidFill>
                  <a:srgbClr val="dd8047"/>
                </a:solidFill>
                <a:latin typeface="Tw Cen MT"/>
                <a:ea typeface="DejaVu Sans"/>
              </a:rPr>
              <a:t>Dockerfile</a:t>
            </a:r>
            <a:r>
              <a:rPr b="0" lang="fr-FR" sz="2400" spc="-1" strike="noStrike">
                <a:solidFill>
                  <a:srgbClr val="94b6d2"/>
                </a:solidFill>
                <a:latin typeface="Tw Cen MT"/>
                <a:ea typeface="DejaVu Sans"/>
              </a:rPr>
              <a:t> </a:t>
            </a:r>
            <a:r>
              <a:rPr b="0" lang="fr-FR" sz="2400" spc="-1" strike="noStrike">
                <a:solidFill>
                  <a:srgbClr val="000000"/>
                </a:solidFill>
                <a:latin typeface="Tw Cen MT"/>
                <a:ea typeface="DejaVu Sans"/>
              </a:rPr>
              <a:t>permet de publier des ports accessibles aux autres containers ( mais pas aux machines présentes sur le réseau) .</a:t>
            </a:r>
            <a:endParaRPr b="0" lang="fr-FR" sz="2400" spc="-1" strike="noStrike">
              <a:solidFill>
                <a:srgbClr val="000000"/>
              </a:solidFill>
              <a:latin typeface="Arial"/>
            </a:endParaRPr>
          </a:p>
          <a:p>
            <a:pPr>
              <a:lnSpc>
                <a:spcPct val="100000"/>
              </a:lnSpc>
            </a:pPr>
            <a:r>
              <a:rPr b="0" lang="fr-FR" sz="2600" spc="-1" strike="noStrike">
                <a:solidFill>
                  <a:srgbClr val="000000"/>
                </a:solidFill>
                <a:latin typeface="Tw Cen MT"/>
                <a:ea typeface="DejaVu Sans"/>
              </a:rPr>
              <a:t> </a:t>
            </a:r>
            <a:endParaRPr b="0" lang="fr-FR" sz="2600" spc="-1" strike="noStrike">
              <a:solidFill>
                <a:srgbClr val="000000"/>
              </a:solidFill>
              <a:latin typeface="Arial"/>
            </a:endParaRPr>
          </a:p>
        </p:txBody>
      </p:sp>
      <p:sp>
        <p:nvSpPr>
          <p:cNvPr id="481" name="CustomShape 2"/>
          <p:cNvSpPr/>
          <p:nvPr/>
        </p:nvSpPr>
        <p:spPr>
          <a:xfrm>
            <a:off x="2483640" y="3022200"/>
            <a:ext cx="4319280" cy="2663280"/>
          </a:xfrm>
          <a:prstGeom prst="roundRect">
            <a:avLst>
              <a:gd name="adj" fmla="val 16667"/>
            </a:avLst>
          </a:prstGeom>
          <a:solidFill>
            <a:schemeClr val="accent6">
              <a:lumMod val="25000"/>
              <a:lumOff val="75000"/>
            </a:schemeClr>
          </a:solidFill>
          <a:ln w="936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82" name="CustomShape 3"/>
          <p:cNvSpPr/>
          <p:nvPr/>
        </p:nvSpPr>
        <p:spPr>
          <a:xfrm>
            <a:off x="2699640" y="3285000"/>
            <a:ext cx="1871280" cy="1294920"/>
          </a:xfrm>
          <a:prstGeom prst="roundRect">
            <a:avLst>
              <a:gd name="adj" fmla="val 16667"/>
            </a:avLst>
          </a:prstGeom>
          <a:solidFill>
            <a:schemeClr val="accent1"/>
          </a:solidFill>
          <a:ln w="9360">
            <a:noFill/>
          </a:ln>
        </p:spPr>
        <p:style>
          <a:lnRef idx="0"/>
          <a:fillRef idx="0"/>
          <a:effectRef idx="0"/>
          <a:fontRef idx="minor"/>
        </p:style>
        <p:txBody>
          <a:bodyPr lIns="90000" rIns="90000" tIns="45000" bIns="45000" anchor="t">
            <a:noAutofit/>
          </a:bodyPr>
          <a:p>
            <a:pPr algn="ctr">
              <a:lnSpc>
                <a:spcPct val="100000"/>
              </a:lnSpc>
            </a:pPr>
            <a:r>
              <a:rPr b="0" lang="fr-FR" sz="1600" spc="-1" strike="noStrike">
                <a:solidFill>
                  <a:srgbClr val="ffffff"/>
                </a:solidFill>
                <a:latin typeface="Tw Cen MT"/>
                <a:ea typeface="DejaVu Sans"/>
              </a:rPr>
              <a:t>Container ‘app’</a:t>
            </a:r>
            <a:endParaRPr b="0" lang="fr-FR" sz="1600" spc="-1" strike="noStrike">
              <a:solidFill>
                <a:srgbClr val="000000"/>
              </a:solidFill>
              <a:latin typeface="Arial"/>
            </a:endParaRPr>
          </a:p>
        </p:txBody>
      </p:sp>
      <p:sp>
        <p:nvSpPr>
          <p:cNvPr id="483" name="CustomShape 4"/>
          <p:cNvSpPr/>
          <p:nvPr/>
        </p:nvSpPr>
        <p:spPr>
          <a:xfrm>
            <a:off x="2627640" y="5013000"/>
            <a:ext cx="4031280" cy="286920"/>
          </a:xfrm>
          <a:prstGeom prst="roundRect">
            <a:avLst>
              <a:gd name="adj" fmla="val 16667"/>
            </a:avLst>
          </a:prstGeom>
          <a:solidFill>
            <a:schemeClr val="accent6">
              <a:lumMod val="90000"/>
              <a:lumOff val="10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600" spc="-1" strike="noStrike">
                <a:solidFill>
                  <a:srgbClr val="ffffff"/>
                </a:solidFill>
                <a:latin typeface="Tw Cen MT"/>
                <a:ea typeface="DejaVu Sans"/>
              </a:rPr>
              <a:t>Bridge docker0</a:t>
            </a:r>
            <a:endParaRPr b="0" lang="fr-FR" sz="1600" spc="-1" strike="noStrike">
              <a:solidFill>
                <a:srgbClr val="000000"/>
              </a:solidFill>
              <a:latin typeface="Arial"/>
            </a:endParaRPr>
          </a:p>
        </p:txBody>
      </p:sp>
      <p:sp>
        <p:nvSpPr>
          <p:cNvPr id="484" name="Line 5"/>
          <p:cNvSpPr/>
          <p:nvPr/>
        </p:nvSpPr>
        <p:spPr>
          <a:xfrm>
            <a:off x="4788000" y="4077000"/>
            <a:ext cx="360" cy="216000"/>
          </a:xfrm>
          <a:prstGeom prst="line">
            <a:avLst/>
          </a:prstGeom>
          <a:ln w="76320">
            <a:solidFill>
              <a:srgbClr val="000000"/>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85" name="Line 6"/>
          <p:cNvSpPr/>
          <p:nvPr/>
        </p:nvSpPr>
        <p:spPr>
          <a:xfrm>
            <a:off x="6084000" y="4077000"/>
            <a:ext cx="360" cy="216000"/>
          </a:xfrm>
          <a:prstGeom prst="line">
            <a:avLst/>
          </a:prstGeom>
          <a:ln w="76320">
            <a:solidFill>
              <a:srgbClr val="000000"/>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86" name="CustomShape 7"/>
          <p:cNvSpPr/>
          <p:nvPr/>
        </p:nvSpPr>
        <p:spPr>
          <a:xfrm>
            <a:off x="4716000" y="3285000"/>
            <a:ext cx="1871280" cy="1294920"/>
          </a:xfrm>
          <a:prstGeom prst="roundRect">
            <a:avLst>
              <a:gd name="adj" fmla="val 16667"/>
            </a:avLst>
          </a:prstGeom>
          <a:solidFill>
            <a:schemeClr val="accent1"/>
          </a:solidFill>
          <a:ln w="9360">
            <a:noFill/>
          </a:ln>
        </p:spPr>
        <p:style>
          <a:lnRef idx="0"/>
          <a:fillRef idx="0"/>
          <a:effectRef idx="0"/>
          <a:fontRef idx="minor"/>
        </p:style>
        <p:txBody>
          <a:bodyPr lIns="90000" rIns="90000" tIns="45000" bIns="45000" anchor="t">
            <a:noAutofit/>
          </a:bodyPr>
          <a:p>
            <a:pPr algn="ctr">
              <a:lnSpc>
                <a:spcPct val="100000"/>
              </a:lnSpc>
            </a:pPr>
            <a:r>
              <a:rPr b="0" lang="fr-FR" sz="1600" spc="-1" strike="noStrike">
                <a:solidFill>
                  <a:srgbClr val="ffffff"/>
                </a:solidFill>
                <a:latin typeface="Tw Cen MT"/>
                <a:ea typeface="DejaVu Sans"/>
              </a:rPr>
              <a:t>Container ‘db’</a:t>
            </a:r>
            <a:endParaRPr b="0" lang="fr-FR" sz="1600" spc="-1" strike="noStrike">
              <a:solidFill>
                <a:srgbClr val="000000"/>
              </a:solidFill>
              <a:latin typeface="Arial"/>
            </a:endParaRPr>
          </a:p>
        </p:txBody>
      </p:sp>
      <p:sp>
        <p:nvSpPr>
          <p:cNvPr id="487" name="CustomShape 8"/>
          <p:cNvSpPr/>
          <p:nvPr/>
        </p:nvSpPr>
        <p:spPr>
          <a:xfrm>
            <a:off x="2843640" y="3933000"/>
            <a:ext cx="1582920" cy="430920"/>
          </a:xfrm>
          <a:prstGeom prst="rect">
            <a:avLst/>
          </a:prstGeom>
          <a:solidFill>
            <a:schemeClr val="accent3">
              <a:lumMod val="60000"/>
              <a:lumOff val="40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400" spc="-1" strike="noStrike">
                <a:solidFill>
                  <a:srgbClr val="ffffff"/>
                </a:solidFill>
                <a:latin typeface="Tw Cen MT"/>
                <a:ea typeface="DejaVu Sans"/>
              </a:rPr>
              <a:t>Tomcat</a:t>
            </a:r>
            <a:endParaRPr b="0" lang="fr-FR" sz="1400" spc="-1" strike="noStrike">
              <a:solidFill>
                <a:srgbClr val="000000"/>
              </a:solidFill>
              <a:latin typeface="Arial"/>
            </a:endParaRPr>
          </a:p>
          <a:p>
            <a:pPr algn="ctr">
              <a:lnSpc>
                <a:spcPct val="100000"/>
              </a:lnSpc>
            </a:pPr>
            <a:r>
              <a:rPr b="0" lang="fr-FR" sz="1400" spc="-1" strike="noStrike">
                <a:solidFill>
                  <a:srgbClr val="ffffff"/>
                </a:solidFill>
                <a:latin typeface="Tw Cen MT"/>
                <a:ea typeface="DejaVu Sans"/>
              </a:rPr>
              <a:t>(port 8080)</a:t>
            </a:r>
            <a:endParaRPr b="0" lang="fr-FR" sz="1400" spc="-1" strike="noStrike">
              <a:solidFill>
                <a:srgbClr val="000000"/>
              </a:solidFill>
              <a:latin typeface="Arial"/>
            </a:endParaRPr>
          </a:p>
        </p:txBody>
      </p:sp>
      <p:sp>
        <p:nvSpPr>
          <p:cNvPr id="488" name="CustomShape 9"/>
          <p:cNvSpPr/>
          <p:nvPr/>
        </p:nvSpPr>
        <p:spPr>
          <a:xfrm>
            <a:off x="4860000" y="3933000"/>
            <a:ext cx="1582920" cy="430920"/>
          </a:xfrm>
          <a:prstGeom prst="rect">
            <a:avLst/>
          </a:prstGeom>
          <a:solidFill>
            <a:schemeClr val="accent3">
              <a:lumMod val="60000"/>
              <a:lumOff val="40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400" spc="-1" strike="noStrike">
                <a:solidFill>
                  <a:srgbClr val="ffffff"/>
                </a:solidFill>
                <a:latin typeface="Tw Cen MT"/>
                <a:ea typeface="DejaVu Sans"/>
              </a:rPr>
              <a:t>MySQL</a:t>
            </a:r>
            <a:endParaRPr b="0" lang="fr-FR" sz="1400" spc="-1" strike="noStrike">
              <a:solidFill>
                <a:srgbClr val="000000"/>
              </a:solidFill>
              <a:latin typeface="Arial"/>
            </a:endParaRPr>
          </a:p>
          <a:p>
            <a:pPr algn="ctr">
              <a:lnSpc>
                <a:spcPct val="100000"/>
              </a:lnSpc>
            </a:pPr>
            <a:r>
              <a:rPr b="0" lang="fr-FR" sz="1400" spc="-1" strike="noStrike">
                <a:solidFill>
                  <a:srgbClr val="ffffff"/>
                </a:solidFill>
                <a:latin typeface="Tw Cen MT"/>
                <a:ea typeface="DejaVu Sans"/>
              </a:rPr>
              <a:t>(port 3306)</a:t>
            </a:r>
            <a:endParaRPr b="0" lang="fr-FR" sz="1400" spc="-1" strike="noStrike">
              <a:solidFill>
                <a:srgbClr val="000000"/>
              </a:solidFill>
              <a:latin typeface="Arial"/>
            </a:endParaRPr>
          </a:p>
        </p:txBody>
      </p:sp>
      <p:sp>
        <p:nvSpPr>
          <p:cNvPr id="489" name="Line 10"/>
          <p:cNvSpPr/>
          <p:nvPr/>
        </p:nvSpPr>
        <p:spPr>
          <a:xfrm>
            <a:off x="3635640" y="4581000"/>
            <a:ext cx="360" cy="432000"/>
          </a:xfrm>
          <a:prstGeom prst="line">
            <a:avLst/>
          </a:prstGeom>
          <a:ln w="76320">
            <a:solidFill>
              <a:srgbClr val="f8a058"/>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90" name="Line 11"/>
          <p:cNvSpPr/>
          <p:nvPr/>
        </p:nvSpPr>
        <p:spPr>
          <a:xfrm>
            <a:off x="5652000" y="4581000"/>
            <a:ext cx="360" cy="432000"/>
          </a:xfrm>
          <a:prstGeom prst="line">
            <a:avLst/>
          </a:prstGeom>
          <a:ln w="76320">
            <a:solidFill>
              <a:srgbClr val="f8a058"/>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491" name="CustomShape 12"/>
          <p:cNvSpPr/>
          <p:nvPr/>
        </p:nvSpPr>
        <p:spPr>
          <a:xfrm>
            <a:off x="5796000" y="4653000"/>
            <a:ext cx="790920" cy="286920"/>
          </a:xfrm>
          <a:prstGeom prst="wedgeRectCallout">
            <a:avLst>
              <a:gd name="adj1" fmla="val -41815"/>
              <a:gd name="adj2" fmla="val -74485"/>
            </a:avLst>
          </a:prstGeom>
          <a:solidFill>
            <a:schemeClr val="bg1">
              <a:lumMod val="65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000" spc="-1" strike="noStrike">
                <a:solidFill>
                  <a:srgbClr val="404040"/>
                </a:solidFill>
                <a:latin typeface="Tw Cen MT"/>
                <a:ea typeface="DejaVu Sans"/>
              </a:rPr>
              <a:t>TCP 3306 exposed</a:t>
            </a:r>
            <a:endParaRPr b="0" lang="fr-FR" sz="1000" spc="-1" strike="noStrike">
              <a:solidFill>
                <a:srgbClr val="000000"/>
              </a:solidFill>
              <a:latin typeface="Arial"/>
            </a:endParaRPr>
          </a:p>
        </p:txBody>
      </p:sp>
      <p:sp>
        <p:nvSpPr>
          <p:cNvPr id="492" name="CustomShape 13"/>
          <p:cNvSpPr/>
          <p:nvPr/>
        </p:nvSpPr>
        <p:spPr>
          <a:xfrm>
            <a:off x="3780000" y="4653000"/>
            <a:ext cx="790920" cy="286920"/>
          </a:xfrm>
          <a:prstGeom prst="wedgeRectCallout">
            <a:avLst>
              <a:gd name="adj1" fmla="val -41815"/>
              <a:gd name="adj2" fmla="val -74485"/>
            </a:avLst>
          </a:prstGeom>
          <a:solidFill>
            <a:schemeClr val="bg1">
              <a:lumMod val="65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000" spc="-1" strike="noStrike">
                <a:solidFill>
                  <a:srgbClr val="404040"/>
                </a:solidFill>
                <a:latin typeface="Tw Cen MT"/>
                <a:ea typeface="DejaVu Sans"/>
              </a:rPr>
              <a:t>TCP 8080 exposed</a:t>
            </a:r>
            <a:endParaRPr b="0" lang="fr-FR" sz="1000" spc="-1" strike="noStrike">
              <a:solidFill>
                <a:srgbClr val="000000"/>
              </a:solidFill>
              <a:latin typeface="Arial"/>
            </a:endParaRPr>
          </a:p>
        </p:txBody>
      </p:sp>
      <p:sp>
        <p:nvSpPr>
          <p:cNvPr id="493" name="TextShape 14"/>
          <p:cNvSpPr/>
          <p:nvPr/>
        </p:nvSpPr>
        <p:spPr>
          <a:xfrm>
            <a:off x="612720" y="228600"/>
            <a:ext cx="8152200" cy="989640"/>
          </a:xfrm>
          <a:prstGeom prst="rect">
            <a:avLst/>
          </a:prstGeom>
          <a:noFill/>
          <a:ln w="9360">
            <a:noFill/>
          </a:ln>
        </p:spPr>
        <p:style>
          <a:lnRef idx="0"/>
          <a:fillRef idx="0"/>
          <a:effectRef idx="0"/>
          <a:fontRef idx="minor"/>
        </p:style>
        <p:txBody>
          <a:bodyPr lIns="90000" rIns="90000" tIns="45000" bIns="45000" anchor="ctr">
            <a:noAutofit/>
          </a:bodyPr>
          <a:p>
            <a:pPr>
              <a:lnSpc>
                <a:spcPct val="100000"/>
              </a:lnSpc>
            </a:pPr>
            <a:r>
              <a:rPr b="0" lang="fr-FR" sz="4000" spc="-1" strike="noStrike">
                <a:solidFill>
                  <a:srgbClr val="775f55"/>
                </a:solidFill>
                <a:latin typeface="Tw Cen MT"/>
                <a:ea typeface="DejaVu Sans"/>
              </a:rPr>
              <a:t>Expose port</a:t>
            </a:r>
            <a:endParaRPr b="0" lang="fr-FR" sz="4000" spc="-1" strike="noStrike">
              <a:solidFill>
                <a:srgbClr val="000000"/>
              </a:solidFill>
              <a:latin typeface="Arial"/>
            </a:endParaRPr>
          </a:p>
        </p:txBody>
      </p:sp>
      <p:sp>
        <p:nvSpPr>
          <p:cNvPr id="494" name="Line 15"/>
          <p:cNvSpPr/>
          <p:nvPr/>
        </p:nvSpPr>
        <p:spPr>
          <a:xfrm>
            <a:off x="4572000" y="5301000"/>
            <a:ext cx="360" cy="576000"/>
          </a:xfrm>
          <a:prstGeom prst="line">
            <a:avLst/>
          </a:prstGeom>
          <a:ln w="76320">
            <a:solidFill>
              <a:srgbClr val="f8a058"/>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pic>
        <p:nvPicPr>
          <p:cNvPr id="495" name="Image 16" descr=""/>
          <p:cNvPicPr/>
          <p:nvPr/>
        </p:nvPicPr>
        <p:blipFill>
          <a:blip r:embed="rId1"/>
          <a:stretch/>
        </p:blipFill>
        <p:spPr>
          <a:xfrm>
            <a:off x="4356000" y="5733360"/>
            <a:ext cx="530640" cy="96372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TextShape 1"/>
          <p:cNvSpPr/>
          <p:nvPr/>
        </p:nvSpPr>
        <p:spPr>
          <a:xfrm>
            <a:off x="251640" y="1700640"/>
            <a:ext cx="8603640" cy="480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600" spc="-1" strike="noStrike">
                <a:solidFill>
                  <a:srgbClr val="000000"/>
                </a:solidFill>
                <a:latin typeface="Tw Cen MT"/>
                <a:ea typeface="DejaVu Sans"/>
              </a:rPr>
              <a:t>On peut reprendre le port “exposé” et le natter (via iptables) sur un port de la machine hôte via un :</a:t>
            </a:r>
            <a:endParaRPr b="0" lang="fr-FR" sz="2600" spc="-1" strike="noStrike">
              <a:solidFill>
                <a:srgbClr val="000000"/>
              </a:solidFill>
              <a:latin typeface="Arial"/>
            </a:endParaRPr>
          </a:p>
          <a:p>
            <a:pPr>
              <a:lnSpc>
                <a:spcPct val="100000"/>
              </a:lnSpc>
            </a:pPr>
            <a:r>
              <a:rPr b="0" lang="fr-FR" sz="2000" spc="-1" strike="noStrike">
                <a:solidFill>
                  <a:srgbClr val="000000"/>
                </a:solidFill>
                <a:latin typeface="Tw Cen MT"/>
                <a:ea typeface="DejaVu Sans"/>
              </a:rPr>
              <a:t>docker run -d </a:t>
            </a:r>
            <a:r>
              <a:rPr b="1" lang="fr-FR" sz="2000" spc="-1" strike="noStrike">
                <a:solidFill>
                  <a:srgbClr val="dd8047"/>
                </a:solidFill>
                <a:latin typeface="Tw Cen MT"/>
                <a:ea typeface="DejaVu Sans"/>
              </a:rPr>
              <a:t>–p 80:8080 </a:t>
            </a:r>
            <a:r>
              <a:rPr b="0" lang="fr-FR" sz="2000" spc="-1" strike="noStrike">
                <a:solidFill>
                  <a:srgbClr val="000000"/>
                </a:solidFill>
                <a:latin typeface="Tw Cen MT"/>
                <a:ea typeface="DejaVu Sans"/>
              </a:rPr>
              <a:t>--restart always –name=app …</a:t>
            </a:r>
            <a:endParaRPr b="0" lang="fr-FR" sz="2000" spc="-1" strike="noStrike">
              <a:solidFill>
                <a:srgbClr val="000000"/>
              </a:solidFill>
              <a:latin typeface="Arial"/>
            </a:endParaRPr>
          </a:p>
          <a:p>
            <a:pPr>
              <a:lnSpc>
                <a:spcPct val="100000"/>
              </a:lnSpc>
            </a:pPr>
            <a:r>
              <a:rPr b="0" lang="fr-FR" sz="2600" spc="-1" strike="noStrike">
                <a:solidFill>
                  <a:srgbClr val="000000"/>
                </a:solidFill>
                <a:latin typeface="Tw Cen MT"/>
                <a:ea typeface="DejaVu Sans"/>
              </a:rPr>
              <a:t> </a:t>
            </a:r>
            <a:endParaRPr b="0" lang="fr-FR" sz="2600" spc="-1" strike="noStrike">
              <a:solidFill>
                <a:srgbClr val="000000"/>
              </a:solidFill>
              <a:latin typeface="Arial"/>
            </a:endParaRPr>
          </a:p>
        </p:txBody>
      </p:sp>
      <p:sp>
        <p:nvSpPr>
          <p:cNvPr id="497" name="CustomShape 2"/>
          <p:cNvSpPr/>
          <p:nvPr/>
        </p:nvSpPr>
        <p:spPr>
          <a:xfrm>
            <a:off x="2376360" y="3622320"/>
            <a:ext cx="4463280" cy="2879280"/>
          </a:xfrm>
          <a:prstGeom prst="roundRect">
            <a:avLst>
              <a:gd name="adj" fmla="val 16667"/>
            </a:avLst>
          </a:prstGeom>
          <a:solidFill>
            <a:schemeClr val="accent6">
              <a:lumMod val="25000"/>
              <a:lumOff val="75000"/>
            </a:schemeClr>
          </a:solidFill>
          <a:ln w="9360">
            <a:noFill/>
          </a:ln>
        </p:spPr>
        <p:style>
          <a:lnRef idx="0"/>
          <a:fillRef idx="0"/>
          <a:effectRef idx="0"/>
          <a:fontRef idx="minor"/>
        </p:style>
        <p:txBody>
          <a:bodyPr lIns="90000" rIns="90000" tIns="45000" bIns="45000" anchor="t">
            <a:noAutofit/>
          </a:bodyPr>
          <a:p>
            <a:pPr>
              <a:lnSpc>
                <a:spcPct val="100000"/>
              </a:lnSpc>
            </a:pPr>
            <a:endParaRPr b="0" lang="fr-FR" sz="1800" spc="-1" strike="noStrike">
              <a:solidFill>
                <a:srgbClr val="000000"/>
              </a:solidFill>
              <a:latin typeface="Arial"/>
              <a:ea typeface="DejaVu Sans"/>
            </a:endParaRPr>
          </a:p>
        </p:txBody>
      </p:sp>
      <p:sp>
        <p:nvSpPr>
          <p:cNvPr id="498" name="CustomShape 3"/>
          <p:cNvSpPr/>
          <p:nvPr/>
        </p:nvSpPr>
        <p:spPr>
          <a:xfrm>
            <a:off x="2699640" y="3285000"/>
            <a:ext cx="1871280" cy="790920"/>
          </a:xfrm>
          <a:prstGeom prst="roundRect">
            <a:avLst>
              <a:gd name="adj" fmla="val 16667"/>
            </a:avLst>
          </a:prstGeom>
          <a:solidFill>
            <a:schemeClr val="accent1"/>
          </a:solidFill>
          <a:ln w="9360">
            <a:noFill/>
          </a:ln>
        </p:spPr>
        <p:style>
          <a:lnRef idx="0"/>
          <a:fillRef idx="0"/>
          <a:effectRef idx="0"/>
          <a:fontRef idx="minor"/>
        </p:style>
        <p:txBody>
          <a:bodyPr lIns="90000" rIns="90000" tIns="45000" bIns="45000" anchor="t">
            <a:noAutofit/>
          </a:bodyPr>
          <a:p>
            <a:pPr algn="ctr">
              <a:lnSpc>
                <a:spcPct val="100000"/>
              </a:lnSpc>
            </a:pPr>
            <a:r>
              <a:rPr b="0" lang="fr-FR" sz="1600" spc="-1" strike="noStrike">
                <a:solidFill>
                  <a:srgbClr val="ffffff"/>
                </a:solidFill>
                <a:latin typeface="Tw Cen MT"/>
                <a:ea typeface="DejaVu Sans"/>
              </a:rPr>
              <a:t>Container ‘app’</a:t>
            </a:r>
            <a:endParaRPr b="0" lang="fr-FR" sz="1600" spc="-1" strike="noStrike">
              <a:solidFill>
                <a:srgbClr val="000000"/>
              </a:solidFill>
              <a:latin typeface="Arial"/>
            </a:endParaRPr>
          </a:p>
        </p:txBody>
      </p:sp>
      <p:sp>
        <p:nvSpPr>
          <p:cNvPr id="499" name="CustomShape 4"/>
          <p:cNvSpPr/>
          <p:nvPr/>
        </p:nvSpPr>
        <p:spPr>
          <a:xfrm>
            <a:off x="2699640" y="4509000"/>
            <a:ext cx="4031280" cy="286920"/>
          </a:xfrm>
          <a:prstGeom prst="roundRect">
            <a:avLst>
              <a:gd name="adj" fmla="val 16667"/>
            </a:avLst>
          </a:prstGeom>
          <a:solidFill>
            <a:schemeClr val="accent6">
              <a:lumMod val="90000"/>
              <a:lumOff val="10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600" spc="-1" strike="noStrike">
                <a:solidFill>
                  <a:srgbClr val="ffffff"/>
                </a:solidFill>
                <a:latin typeface="Tw Cen MT"/>
                <a:ea typeface="DejaVu Sans"/>
              </a:rPr>
              <a:t>Bridge docker0</a:t>
            </a:r>
            <a:endParaRPr b="0" lang="fr-FR" sz="1600" spc="-1" strike="noStrike">
              <a:solidFill>
                <a:srgbClr val="000000"/>
              </a:solidFill>
              <a:latin typeface="Arial"/>
            </a:endParaRPr>
          </a:p>
        </p:txBody>
      </p:sp>
      <p:sp>
        <p:nvSpPr>
          <p:cNvPr id="500" name="CustomShape 5"/>
          <p:cNvSpPr/>
          <p:nvPr/>
        </p:nvSpPr>
        <p:spPr>
          <a:xfrm>
            <a:off x="4716000" y="3285000"/>
            <a:ext cx="1871280" cy="790920"/>
          </a:xfrm>
          <a:prstGeom prst="roundRect">
            <a:avLst>
              <a:gd name="adj" fmla="val 16667"/>
            </a:avLst>
          </a:prstGeom>
          <a:solidFill>
            <a:schemeClr val="accent1"/>
          </a:solidFill>
          <a:ln w="9360">
            <a:noFill/>
          </a:ln>
        </p:spPr>
        <p:style>
          <a:lnRef idx="0"/>
          <a:fillRef idx="0"/>
          <a:effectRef idx="0"/>
          <a:fontRef idx="minor"/>
        </p:style>
        <p:txBody>
          <a:bodyPr lIns="90000" rIns="90000" tIns="45000" bIns="45000" anchor="t">
            <a:noAutofit/>
          </a:bodyPr>
          <a:p>
            <a:pPr algn="ctr">
              <a:lnSpc>
                <a:spcPct val="100000"/>
              </a:lnSpc>
            </a:pPr>
            <a:r>
              <a:rPr b="0" lang="fr-FR" sz="1600" spc="-1" strike="noStrike">
                <a:solidFill>
                  <a:srgbClr val="ffffff"/>
                </a:solidFill>
                <a:latin typeface="Tw Cen MT"/>
                <a:ea typeface="DejaVu Sans"/>
              </a:rPr>
              <a:t>Container ‘db’</a:t>
            </a:r>
            <a:endParaRPr b="0" lang="fr-FR" sz="1600" spc="-1" strike="noStrike">
              <a:solidFill>
                <a:srgbClr val="000000"/>
              </a:solidFill>
              <a:latin typeface="Arial"/>
            </a:endParaRPr>
          </a:p>
        </p:txBody>
      </p:sp>
      <p:sp>
        <p:nvSpPr>
          <p:cNvPr id="501" name="Line 6"/>
          <p:cNvSpPr/>
          <p:nvPr/>
        </p:nvSpPr>
        <p:spPr>
          <a:xfrm>
            <a:off x="3635640" y="4077000"/>
            <a:ext cx="360" cy="432000"/>
          </a:xfrm>
          <a:prstGeom prst="line">
            <a:avLst/>
          </a:prstGeom>
          <a:ln w="76320">
            <a:solidFill>
              <a:srgbClr val="f8a058"/>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502" name="Line 7"/>
          <p:cNvSpPr/>
          <p:nvPr/>
        </p:nvSpPr>
        <p:spPr>
          <a:xfrm>
            <a:off x="5652000" y="4077000"/>
            <a:ext cx="360" cy="432000"/>
          </a:xfrm>
          <a:prstGeom prst="line">
            <a:avLst/>
          </a:prstGeom>
          <a:ln w="76320">
            <a:solidFill>
              <a:srgbClr val="f8a058"/>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503" name="CustomShape 8"/>
          <p:cNvSpPr/>
          <p:nvPr/>
        </p:nvSpPr>
        <p:spPr>
          <a:xfrm>
            <a:off x="5724000" y="4149000"/>
            <a:ext cx="1078920" cy="286920"/>
          </a:xfrm>
          <a:prstGeom prst="wedgeRectCallout">
            <a:avLst>
              <a:gd name="adj1" fmla="val -41815"/>
              <a:gd name="adj2" fmla="val -74485"/>
            </a:avLst>
          </a:prstGeom>
          <a:solidFill>
            <a:schemeClr val="bg1">
              <a:lumMod val="65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000" spc="-1" strike="noStrike">
                <a:solidFill>
                  <a:srgbClr val="404040"/>
                </a:solidFill>
                <a:latin typeface="Tw Cen MT"/>
                <a:ea typeface="DejaVu Sans"/>
              </a:rPr>
              <a:t>172.17.0.3:3306</a:t>
            </a:r>
            <a:endParaRPr b="0" lang="fr-FR" sz="1000" spc="-1" strike="noStrike">
              <a:solidFill>
                <a:srgbClr val="000000"/>
              </a:solidFill>
              <a:latin typeface="Arial"/>
            </a:endParaRPr>
          </a:p>
        </p:txBody>
      </p:sp>
      <p:sp>
        <p:nvSpPr>
          <p:cNvPr id="504" name="CustomShape 9"/>
          <p:cNvSpPr/>
          <p:nvPr/>
        </p:nvSpPr>
        <p:spPr>
          <a:xfrm>
            <a:off x="3708000" y="4149000"/>
            <a:ext cx="1078920" cy="286920"/>
          </a:xfrm>
          <a:prstGeom prst="wedgeRectCallout">
            <a:avLst>
              <a:gd name="adj1" fmla="val -41815"/>
              <a:gd name="adj2" fmla="val -74485"/>
            </a:avLst>
          </a:prstGeom>
          <a:solidFill>
            <a:schemeClr val="bg1">
              <a:lumMod val="65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000" spc="-1" strike="noStrike">
                <a:solidFill>
                  <a:srgbClr val="404040"/>
                </a:solidFill>
                <a:latin typeface="Tw Cen MT"/>
                <a:ea typeface="DejaVu Sans"/>
              </a:rPr>
              <a:t>172.17.0.3:8080</a:t>
            </a:r>
            <a:endParaRPr b="0" lang="fr-FR" sz="1000" spc="-1" strike="noStrike">
              <a:solidFill>
                <a:srgbClr val="000000"/>
              </a:solidFill>
              <a:latin typeface="Arial"/>
            </a:endParaRPr>
          </a:p>
        </p:txBody>
      </p:sp>
      <p:sp>
        <p:nvSpPr>
          <p:cNvPr id="505" name="TextShape 10"/>
          <p:cNvSpPr/>
          <p:nvPr/>
        </p:nvSpPr>
        <p:spPr>
          <a:xfrm>
            <a:off x="612720" y="228600"/>
            <a:ext cx="8152200" cy="989640"/>
          </a:xfrm>
          <a:prstGeom prst="rect">
            <a:avLst/>
          </a:prstGeom>
          <a:noFill/>
          <a:ln w="9360">
            <a:noFill/>
          </a:ln>
        </p:spPr>
        <p:style>
          <a:lnRef idx="0"/>
          <a:fillRef idx="0"/>
          <a:effectRef idx="0"/>
          <a:fontRef idx="minor"/>
        </p:style>
        <p:txBody>
          <a:bodyPr lIns="90000" rIns="90000" tIns="45000" bIns="45000" anchor="ctr">
            <a:noAutofit/>
          </a:bodyPr>
          <a:p>
            <a:pPr>
              <a:lnSpc>
                <a:spcPct val="100000"/>
              </a:lnSpc>
            </a:pPr>
            <a:r>
              <a:rPr b="0" lang="fr-FR" sz="4000" spc="-1" strike="noStrike">
                <a:solidFill>
                  <a:srgbClr val="775f55"/>
                </a:solidFill>
                <a:latin typeface="Tw Cen MT"/>
                <a:ea typeface="DejaVu Sans"/>
              </a:rPr>
              <a:t>Accessibilité du container depuis l’extérieur.</a:t>
            </a:r>
            <a:endParaRPr b="0" lang="fr-FR" sz="4000" spc="-1" strike="noStrike">
              <a:solidFill>
                <a:srgbClr val="000000"/>
              </a:solidFill>
              <a:latin typeface="Arial"/>
            </a:endParaRPr>
          </a:p>
        </p:txBody>
      </p:sp>
      <p:sp>
        <p:nvSpPr>
          <p:cNvPr id="506" name="Line 11"/>
          <p:cNvSpPr/>
          <p:nvPr/>
        </p:nvSpPr>
        <p:spPr>
          <a:xfrm>
            <a:off x="4644000" y="4797000"/>
            <a:ext cx="360" cy="576000"/>
          </a:xfrm>
          <a:prstGeom prst="line">
            <a:avLst/>
          </a:prstGeom>
          <a:ln w="76320">
            <a:solidFill>
              <a:srgbClr val="f8a058"/>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pic>
        <p:nvPicPr>
          <p:cNvPr id="507" name="Image 16" descr=""/>
          <p:cNvPicPr/>
          <p:nvPr/>
        </p:nvPicPr>
        <p:blipFill>
          <a:blip r:embed="rId1"/>
          <a:stretch/>
        </p:blipFill>
        <p:spPr>
          <a:xfrm>
            <a:off x="4356000" y="5013000"/>
            <a:ext cx="530640" cy="963720"/>
          </a:xfrm>
          <a:prstGeom prst="rect">
            <a:avLst/>
          </a:prstGeom>
          <a:ln w="0">
            <a:noFill/>
          </a:ln>
        </p:spPr>
      </p:pic>
      <p:sp>
        <p:nvSpPr>
          <p:cNvPr id="508" name="CustomShape 12"/>
          <p:cNvSpPr/>
          <p:nvPr/>
        </p:nvSpPr>
        <p:spPr>
          <a:xfrm>
            <a:off x="3924000" y="6021360"/>
            <a:ext cx="1438920" cy="286920"/>
          </a:xfrm>
          <a:prstGeom prst="wedgeRectCallout">
            <a:avLst>
              <a:gd name="adj1" fmla="val -41815"/>
              <a:gd name="adj2" fmla="val -74485"/>
            </a:avLst>
          </a:prstGeom>
          <a:solidFill>
            <a:schemeClr val="bg1">
              <a:lumMod val="65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000" spc="-1" strike="noStrike">
                <a:solidFill>
                  <a:srgbClr val="404040"/>
                </a:solidFill>
                <a:latin typeface="Tw Cen MT"/>
                <a:ea typeface="DejaVu Sans"/>
              </a:rPr>
              <a:t>195.83.225.1:80</a:t>
            </a:r>
            <a:endParaRPr b="0" lang="fr-FR" sz="1000" spc="-1" strike="noStrike">
              <a:solidFill>
                <a:srgbClr val="000000"/>
              </a:solidFill>
              <a:latin typeface="Arial"/>
            </a:endParaRPr>
          </a:p>
        </p:txBody>
      </p:sp>
      <p:sp>
        <p:nvSpPr>
          <p:cNvPr id="509" name="CustomShape 13"/>
          <p:cNvSpPr/>
          <p:nvPr/>
        </p:nvSpPr>
        <p:spPr>
          <a:xfrm>
            <a:off x="7164360" y="3933000"/>
            <a:ext cx="1582920" cy="63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000000"/>
                </a:solidFill>
                <a:latin typeface="Tw Cen MT"/>
                <a:ea typeface="DejaVu Sans"/>
              </a:rPr>
              <a:t>Expose 8080</a:t>
            </a:r>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TextShape 1"/>
          <p:cNvSpPr/>
          <p:nvPr/>
        </p:nvSpPr>
        <p:spPr>
          <a:xfrm>
            <a:off x="612720" y="1600200"/>
            <a:ext cx="8152200" cy="45252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1" lang="fr-FR" sz="2000" spc="-1" strike="noStrike">
                <a:solidFill>
                  <a:srgbClr val="000000"/>
                </a:solidFill>
                <a:latin typeface="Tw Cen MT"/>
                <a:ea typeface="DejaVu Sans"/>
              </a:rPr>
              <a:t>Le “Linking” permet à un container de positionner des variables accessibles au container “linké” et des entrées dans le fichier host.</a:t>
            </a:r>
            <a:endParaRPr b="0" lang="fr-FR" sz="2000" spc="-1" strike="noStrike">
              <a:solidFill>
                <a:srgbClr val="000000"/>
              </a:solidFill>
              <a:latin typeface="Arial"/>
            </a:endParaRPr>
          </a:p>
          <a:p>
            <a:pPr lvl="1" marL="640080" indent="-273960">
              <a:lnSpc>
                <a:spcPct val="100000"/>
              </a:lnSpc>
              <a:buClr>
                <a:srgbClr val="94b6d2"/>
              </a:buClr>
              <a:buSzPct val="70000"/>
              <a:buFont typeface="Wingdings 2" charset="2"/>
              <a:buChar char=""/>
            </a:pPr>
            <a:r>
              <a:rPr b="0" lang="fr-FR" sz="1600" spc="-1" strike="noStrike">
                <a:solidFill>
                  <a:srgbClr val="000000"/>
                </a:solidFill>
                <a:latin typeface="Courier New"/>
                <a:ea typeface="DejaVu Sans"/>
              </a:rPr>
              <a:t>docker run </a:t>
            </a:r>
            <a:r>
              <a:rPr b="1" lang="fr-FR" sz="1600" spc="-1" strike="noStrike">
                <a:solidFill>
                  <a:srgbClr val="000000"/>
                </a:solidFill>
                <a:latin typeface="Courier New"/>
                <a:ea typeface="DejaVu Sans"/>
              </a:rPr>
              <a:t>-link &lt;containername:alias&gt;</a:t>
            </a:r>
            <a:endParaRPr b="0" lang="fr-FR" sz="1600" spc="-1" strike="noStrike">
              <a:solidFill>
                <a:srgbClr val="000000"/>
              </a:solidFill>
              <a:latin typeface="Arial"/>
            </a:endParaRPr>
          </a:p>
          <a:p>
            <a:pPr lvl="1" marL="640080" indent="-273960">
              <a:lnSpc>
                <a:spcPct val="100000"/>
              </a:lnSpc>
              <a:buClr>
                <a:srgbClr val="94b6d2"/>
              </a:buClr>
              <a:buSzPct val="70000"/>
              <a:buFont typeface="Wingdings 2" charset="2"/>
              <a:buChar char=""/>
            </a:pPr>
            <a:r>
              <a:rPr b="0" lang="fr-FR" sz="1600" spc="-1" strike="noStrike">
                <a:solidFill>
                  <a:srgbClr val="000000"/>
                </a:solidFill>
                <a:latin typeface="Courier New"/>
                <a:ea typeface="DejaVu Sans"/>
              </a:rPr>
              <a:t>Docker run … </a:t>
            </a:r>
            <a:r>
              <a:rPr b="1" lang="fr-FR" sz="1600" spc="-1" strike="noStrike">
                <a:solidFill>
                  <a:srgbClr val="000000"/>
                </a:solidFill>
                <a:latin typeface="Courier New"/>
                <a:ea typeface="DejaVu Sans"/>
              </a:rPr>
              <a:t>–link db:dbalias</a:t>
            </a:r>
            <a:endParaRPr b="0" lang="fr-FR" sz="1600" spc="-1" strike="noStrike">
              <a:solidFill>
                <a:srgbClr val="000000"/>
              </a:solidFill>
              <a:latin typeface="Arial"/>
            </a:endParaRPr>
          </a:p>
        </p:txBody>
      </p:sp>
      <p:sp>
        <p:nvSpPr>
          <p:cNvPr id="511" name="TextShape 2"/>
          <p:cNvSpPr/>
          <p:nvPr/>
        </p:nvSpPr>
        <p:spPr>
          <a:xfrm>
            <a:off x="107640" y="286560"/>
            <a:ext cx="8565840" cy="837000"/>
          </a:xfrm>
          <a:prstGeom prst="rect">
            <a:avLst/>
          </a:prstGeom>
          <a:noFill/>
          <a:ln w="9360">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775f55"/>
                </a:solidFill>
                <a:latin typeface="Tw Cen MT"/>
                <a:ea typeface="DejaVu Sans"/>
              </a:rPr>
              <a:t>Linking de containers</a:t>
            </a:r>
            <a:endParaRPr b="0" lang="fr-FR" sz="3600" spc="-1" strike="noStrike">
              <a:solidFill>
                <a:srgbClr val="000000"/>
              </a:solidFill>
              <a:latin typeface="Arial"/>
            </a:endParaRPr>
          </a:p>
        </p:txBody>
      </p:sp>
      <p:sp>
        <p:nvSpPr>
          <p:cNvPr id="512" name="CustomShape 3"/>
          <p:cNvSpPr/>
          <p:nvPr/>
        </p:nvSpPr>
        <p:spPr>
          <a:xfrm>
            <a:off x="4140000" y="2925000"/>
            <a:ext cx="4319280" cy="2663280"/>
          </a:xfrm>
          <a:prstGeom prst="roundRect">
            <a:avLst>
              <a:gd name="adj" fmla="val 16667"/>
            </a:avLst>
          </a:prstGeom>
          <a:solidFill>
            <a:schemeClr val="accent6">
              <a:lumMod val="25000"/>
              <a:lumOff val="75000"/>
            </a:schemeClr>
          </a:solidFill>
          <a:ln w="9360">
            <a:noFill/>
          </a:ln>
        </p:spPr>
        <p:style>
          <a:lnRef idx="0"/>
          <a:fillRef idx="0"/>
          <a:effectRef idx="0"/>
          <a:fontRef idx="minor"/>
        </p:style>
        <p:txBody>
          <a:bodyPr lIns="90000" rIns="90000" tIns="45000" bIns="45000" anchor="b">
            <a:noAutofit/>
          </a:bodyPr>
          <a:p>
            <a:pPr algn="ctr">
              <a:lnSpc>
                <a:spcPct val="100000"/>
              </a:lnSpc>
            </a:pPr>
            <a:r>
              <a:rPr b="0" lang="fr-FR" sz="1600" spc="-1" strike="noStrike">
                <a:solidFill>
                  <a:srgbClr val="ffffff"/>
                </a:solidFill>
                <a:latin typeface="Tw Cen MT"/>
                <a:ea typeface="DejaVu Sans"/>
              </a:rPr>
              <a:t>Host</a:t>
            </a:r>
            <a:endParaRPr b="0" lang="fr-FR" sz="1600" spc="-1" strike="noStrike">
              <a:solidFill>
                <a:srgbClr val="000000"/>
              </a:solidFill>
              <a:latin typeface="Arial"/>
            </a:endParaRPr>
          </a:p>
        </p:txBody>
      </p:sp>
      <p:sp>
        <p:nvSpPr>
          <p:cNvPr id="513" name="CustomShape 4"/>
          <p:cNvSpPr/>
          <p:nvPr/>
        </p:nvSpPr>
        <p:spPr>
          <a:xfrm>
            <a:off x="4356000" y="3069000"/>
            <a:ext cx="1871280" cy="1294920"/>
          </a:xfrm>
          <a:prstGeom prst="roundRect">
            <a:avLst>
              <a:gd name="adj" fmla="val 16667"/>
            </a:avLst>
          </a:prstGeom>
          <a:solidFill>
            <a:schemeClr val="accent1"/>
          </a:solidFill>
          <a:ln w="9360">
            <a:noFill/>
          </a:ln>
        </p:spPr>
        <p:style>
          <a:lnRef idx="0"/>
          <a:fillRef idx="0"/>
          <a:effectRef idx="0"/>
          <a:fontRef idx="minor"/>
        </p:style>
        <p:txBody>
          <a:bodyPr lIns="90000" rIns="90000" tIns="45000" bIns="45000" anchor="t">
            <a:noAutofit/>
          </a:bodyPr>
          <a:p>
            <a:pPr algn="ctr">
              <a:lnSpc>
                <a:spcPct val="100000"/>
              </a:lnSpc>
            </a:pPr>
            <a:r>
              <a:rPr b="0" lang="fr-FR" sz="1600" spc="-1" strike="noStrike">
                <a:solidFill>
                  <a:srgbClr val="ffffff"/>
                </a:solidFill>
                <a:latin typeface="Tw Cen MT"/>
                <a:ea typeface="DejaVu Sans"/>
              </a:rPr>
              <a:t>Container ‘app’</a:t>
            </a:r>
            <a:endParaRPr b="0" lang="fr-FR" sz="1600" spc="-1" strike="noStrike">
              <a:solidFill>
                <a:srgbClr val="000000"/>
              </a:solidFill>
              <a:latin typeface="Arial"/>
            </a:endParaRPr>
          </a:p>
        </p:txBody>
      </p:sp>
      <p:sp>
        <p:nvSpPr>
          <p:cNvPr id="514" name="CustomShape 5"/>
          <p:cNvSpPr/>
          <p:nvPr/>
        </p:nvSpPr>
        <p:spPr>
          <a:xfrm>
            <a:off x="4284000" y="4797000"/>
            <a:ext cx="4031280" cy="286920"/>
          </a:xfrm>
          <a:prstGeom prst="roundRect">
            <a:avLst>
              <a:gd name="adj" fmla="val 16667"/>
            </a:avLst>
          </a:prstGeom>
          <a:solidFill>
            <a:schemeClr val="accent6">
              <a:lumMod val="90000"/>
              <a:lumOff val="10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600" spc="-1" strike="noStrike">
                <a:solidFill>
                  <a:srgbClr val="ffffff"/>
                </a:solidFill>
                <a:latin typeface="Tw Cen MT"/>
                <a:ea typeface="DejaVu Sans"/>
              </a:rPr>
              <a:t>Bridge docker0</a:t>
            </a:r>
            <a:endParaRPr b="0" lang="fr-FR" sz="1600" spc="-1" strike="noStrike">
              <a:solidFill>
                <a:srgbClr val="000000"/>
              </a:solidFill>
              <a:latin typeface="Arial"/>
            </a:endParaRPr>
          </a:p>
        </p:txBody>
      </p:sp>
      <p:sp>
        <p:nvSpPr>
          <p:cNvPr id="515" name="Line 6"/>
          <p:cNvSpPr/>
          <p:nvPr/>
        </p:nvSpPr>
        <p:spPr>
          <a:xfrm>
            <a:off x="6444000" y="3861000"/>
            <a:ext cx="360" cy="216000"/>
          </a:xfrm>
          <a:prstGeom prst="line">
            <a:avLst/>
          </a:prstGeom>
          <a:ln w="76320">
            <a:solidFill>
              <a:srgbClr val="000000"/>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516" name="Line 7"/>
          <p:cNvSpPr/>
          <p:nvPr/>
        </p:nvSpPr>
        <p:spPr>
          <a:xfrm>
            <a:off x="7740000" y="3861000"/>
            <a:ext cx="360" cy="216000"/>
          </a:xfrm>
          <a:prstGeom prst="line">
            <a:avLst/>
          </a:prstGeom>
          <a:ln w="76320">
            <a:solidFill>
              <a:srgbClr val="000000"/>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517" name="CustomShape 8"/>
          <p:cNvSpPr/>
          <p:nvPr/>
        </p:nvSpPr>
        <p:spPr>
          <a:xfrm>
            <a:off x="6372360" y="3069000"/>
            <a:ext cx="1871280" cy="1294920"/>
          </a:xfrm>
          <a:prstGeom prst="roundRect">
            <a:avLst>
              <a:gd name="adj" fmla="val 16667"/>
            </a:avLst>
          </a:prstGeom>
          <a:solidFill>
            <a:schemeClr val="accent1"/>
          </a:solidFill>
          <a:ln w="9360">
            <a:noFill/>
          </a:ln>
        </p:spPr>
        <p:style>
          <a:lnRef idx="0"/>
          <a:fillRef idx="0"/>
          <a:effectRef idx="0"/>
          <a:fontRef idx="minor"/>
        </p:style>
        <p:txBody>
          <a:bodyPr lIns="90000" rIns="90000" tIns="45000" bIns="45000" anchor="t">
            <a:noAutofit/>
          </a:bodyPr>
          <a:p>
            <a:pPr algn="ctr">
              <a:lnSpc>
                <a:spcPct val="100000"/>
              </a:lnSpc>
            </a:pPr>
            <a:r>
              <a:rPr b="0" lang="fr-FR" sz="1600" spc="-1" strike="noStrike">
                <a:solidFill>
                  <a:srgbClr val="ffffff"/>
                </a:solidFill>
                <a:latin typeface="Tw Cen MT"/>
                <a:ea typeface="DejaVu Sans"/>
              </a:rPr>
              <a:t>Container ‘db’</a:t>
            </a:r>
            <a:endParaRPr b="0" lang="fr-FR" sz="1600" spc="-1" strike="noStrike">
              <a:solidFill>
                <a:srgbClr val="000000"/>
              </a:solidFill>
              <a:latin typeface="Arial"/>
            </a:endParaRPr>
          </a:p>
        </p:txBody>
      </p:sp>
      <p:sp>
        <p:nvSpPr>
          <p:cNvPr id="518" name="CustomShape 9"/>
          <p:cNvSpPr/>
          <p:nvPr/>
        </p:nvSpPr>
        <p:spPr>
          <a:xfrm>
            <a:off x="4500000" y="3717000"/>
            <a:ext cx="1582920" cy="430920"/>
          </a:xfrm>
          <a:prstGeom prst="rect">
            <a:avLst/>
          </a:prstGeom>
          <a:solidFill>
            <a:schemeClr val="accent3">
              <a:lumMod val="60000"/>
              <a:lumOff val="40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400" spc="-1" strike="noStrike">
                <a:solidFill>
                  <a:srgbClr val="ffffff"/>
                </a:solidFill>
                <a:latin typeface="Tw Cen MT"/>
                <a:ea typeface="DejaVu Sans"/>
              </a:rPr>
              <a:t>Tomcat</a:t>
            </a:r>
            <a:endParaRPr b="0" lang="fr-FR" sz="1400" spc="-1" strike="noStrike">
              <a:solidFill>
                <a:srgbClr val="000000"/>
              </a:solidFill>
              <a:latin typeface="Arial"/>
            </a:endParaRPr>
          </a:p>
          <a:p>
            <a:pPr algn="ctr">
              <a:lnSpc>
                <a:spcPct val="100000"/>
              </a:lnSpc>
            </a:pPr>
            <a:r>
              <a:rPr b="0" lang="fr-FR" sz="1400" spc="-1" strike="noStrike">
                <a:solidFill>
                  <a:srgbClr val="ffffff"/>
                </a:solidFill>
                <a:latin typeface="Tw Cen MT"/>
                <a:ea typeface="DejaVu Sans"/>
              </a:rPr>
              <a:t>(port 8080)</a:t>
            </a:r>
            <a:endParaRPr b="0" lang="fr-FR" sz="1400" spc="-1" strike="noStrike">
              <a:solidFill>
                <a:srgbClr val="000000"/>
              </a:solidFill>
              <a:latin typeface="Arial"/>
            </a:endParaRPr>
          </a:p>
        </p:txBody>
      </p:sp>
      <p:sp>
        <p:nvSpPr>
          <p:cNvPr id="519" name="CustomShape 10"/>
          <p:cNvSpPr/>
          <p:nvPr/>
        </p:nvSpPr>
        <p:spPr>
          <a:xfrm>
            <a:off x="6516360" y="3717000"/>
            <a:ext cx="1582920" cy="430920"/>
          </a:xfrm>
          <a:prstGeom prst="rect">
            <a:avLst/>
          </a:prstGeom>
          <a:solidFill>
            <a:schemeClr val="accent3">
              <a:lumMod val="60000"/>
              <a:lumOff val="40000"/>
            </a:schemeClr>
          </a:solidFill>
          <a:ln w="9360">
            <a:noFill/>
          </a:ln>
        </p:spPr>
        <p:style>
          <a:lnRef idx="0"/>
          <a:fillRef idx="0"/>
          <a:effectRef idx="0"/>
          <a:fontRef idx="minor"/>
        </p:style>
        <p:txBody>
          <a:bodyPr lIns="90000" rIns="90000" tIns="45000" bIns="45000" anchor="ctr">
            <a:noAutofit/>
          </a:bodyPr>
          <a:p>
            <a:pPr algn="ctr">
              <a:lnSpc>
                <a:spcPct val="100000"/>
              </a:lnSpc>
            </a:pPr>
            <a:r>
              <a:rPr b="0" lang="fr-FR" sz="1400" spc="-1" strike="noStrike">
                <a:solidFill>
                  <a:srgbClr val="ffffff"/>
                </a:solidFill>
                <a:latin typeface="Tw Cen MT"/>
                <a:ea typeface="DejaVu Sans"/>
              </a:rPr>
              <a:t>MySQL</a:t>
            </a:r>
            <a:endParaRPr b="0" lang="fr-FR" sz="1400" spc="-1" strike="noStrike">
              <a:solidFill>
                <a:srgbClr val="000000"/>
              </a:solidFill>
              <a:latin typeface="Arial"/>
            </a:endParaRPr>
          </a:p>
          <a:p>
            <a:pPr algn="ctr">
              <a:lnSpc>
                <a:spcPct val="100000"/>
              </a:lnSpc>
            </a:pPr>
            <a:r>
              <a:rPr b="0" lang="fr-FR" sz="1400" spc="-1" strike="noStrike">
                <a:solidFill>
                  <a:srgbClr val="ffffff"/>
                </a:solidFill>
                <a:latin typeface="Tw Cen MT"/>
                <a:ea typeface="DejaVu Sans"/>
              </a:rPr>
              <a:t>(port 3306)</a:t>
            </a:r>
            <a:endParaRPr b="0" lang="fr-FR" sz="1400" spc="-1" strike="noStrike">
              <a:solidFill>
                <a:srgbClr val="000000"/>
              </a:solidFill>
              <a:latin typeface="Arial"/>
            </a:endParaRPr>
          </a:p>
        </p:txBody>
      </p:sp>
      <p:sp>
        <p:nvSpPr>
          <p:cNvPr id="520" name="Line 11"/>
          <p:cNvSpPr/>
          <p:nvPr/>
        </p:nvSpPr>
        <p:spPr>
          <a:xfrm>
            <a:off x="5292000" y="4365000"/>
            <a:ext cx="360" cy="432000"/>
          </a:xfrm>
          <a:prstGeom prst="line">
            <a:avLst/>
          </a:prstGeom>
          <a:ln w="76320">
            <a:solidFill>
              <a:srgbClr val="f8a058"/>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521" name="Line 12"/>
          <p:cNvSpPr/>
          <p:nvPr/>
        </p:nvSpPr>
        <p:spPr>
          <a:xfrm>
            <a:off x="7308000" y="4365000"/>
            <a:ext cx="360" cy="432000"/>
          </a:xfrm>
          <a:prstGeom prst="line">
            <a:avLst/>
          </a:prstGeom>
          <a:ln w="76320">
            <a:solidFill>
              <a:srgbClr val="f8a058"/>
            </a:solidFill>
            <a:round/>
          </a:ln>
        </p:spPr>
        <p:style>
          <a:lnRef idx="0"/>
          <a:fillRef idx="0"/>
          <a:effectRef idx="0"/>
          <a:fontRef idx="minor"/>
        </p:style>
        <p:txBody>
          <a:bodyPr lIns="90000" rIns="90000" tIns="45000" bIns="45000" anchor="t" anchorCtr="1">
            <a:noAutofit/>
          </a:bodyPr>
          <a:p>
            <a:endParaRPr b="0" lang="fr-FR" sz="1800" spc="-1" strike="noStrike">
              <a:solidFill>
                <a:srgbClr val="000000"/>
              </a:solidFill>
              <a:latin typeface="Arial"/>
              <a:ea typeface="DejaVu Sans"/>
            </a:endParaRPr>
          </a:p>
        </p:txBody>
      </p:sp>
      <p:sp>
        <p:nvSpPr>
          <p:cNvPr id="522" name="CustomShape 13"/>
          <p:cNvSpPr/>
          <p:nvPr/>
        </p:nvSpPr>
        <p:spPr>
          <a:xfrm>
            <a:off x="683640" y="3357000"/>
            <a:ext cx="3289320" cy="934920"/>
          </a:xfrm>
          <a:prstGeom prst="wedgeRectCallout">
            <a:avLst>
              <a:gd name="adj1" fmla="val 65851"/>
              <a:gd name="adj2" fmla="val 3378"/>
            </a:avLst>
          </a:prstGeom>
          <a:solidFill>
            <a:schemeClr val="bg1">
              <a:lumMod val="65000"/>
            </a:schemeClr>
          </a:solidFill>
          <a:ln w="9360">
            <a:noFill/>
          </a:ln>
        </p:spPr>
        <p:style>
          <a:lnRef idx="0"/>
          <a:fillRef idx="0"/>
          <a:effectRef idx="0"/>
          <a:fontRef idx="minor"/>
        </p:style>
        <p:txBody>
          <a:bodyPr lIns="90000" rIns="90000" tIns="45000" bIns="45000" anchor="ctr">
            <a:noAutofit/>
          </a:bodyPr>
          <a:p>
            <a:pPr algn="ctr">
              <a:lnSpc>
                <a:spcPct val="100000"/>
              </a:lnSpc>
            </a:pPr>
            <a:r>
              <a:rPr b="1" lang="fr-FR" sz="1100" spc="-1" strike="noStrike">
                <a:solidFill>
                  <a:srgbClr val="404040"/>
                </a:solidFill>
                <a:latin typeface="Tw Cen MT"/>
                <a:ea typeface="DejaVu Sans"/>
              </a:rPr>
              <a:t>Env variables</a:t>
            </a:r>
            <a:endParaRPr b="0" lang="fr-FR" sz="1100" spc="-1" strike="noStrike">
              <a:solidFill>
                <a:srgbClr val="000000"/>
              </a:solidFill>
              <a:latin typeface="Arial"/>
            </a:endParaRPr>
          </a:p>
          <a:p>
            <a:pPr>
              <a:lnSpc>
                <a:spcPct val="100000"/>
              </a:lnSpc>
            </a:pPr>
            <a:r>
              <a:rPr b="0" lang="fr-FR" sz="1000" spc="-1" strike="noStrike">
                <a:solidFill>
                  <a:srgbClr val="000000"/>
                </a:solidFill>
                <a:latin typeface="Tw Cen MT"/>
                <a:ea typeface="DejaVu Sans"/>
              </a:rPr>
              <a:t>DBALIAS_PORT_3306_TCP=tcp://172.17.0.4:3306</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Tw Cen MT"/>
                <a:ea typeface="DejaVu Sans"/>
              </a:rPr>
              <a:t>DBALIAS_PORT_3306_TCP_PROTO=tcp DBALIAS_PORT_3306_TCP_ADDR=172.17.0.4</a:t>
            </a:r>
            <a:endParaRPr b="0" lang="fr-FR" sz="1000" spc="-1" strike="noStrike">
              <a:solidFill>
                <a:srgbClr val="000000"/>
              </a:solidFill>
              <a:latin typeface="Arial"/>
            </a:endParaRPr>
          </a:p>
          <a:p>
            <a:pPr>
              <a:lnSpc>
                <a:spcPct val="100000"/>
              </a:lnSpc>
            </a:pPr>
            <a:r>
              <a:rPr b="0" lang="fr-FR" sz="1000" spc="-1" strike="noStrike">
                <a:solidFill>
                  <a:srgbClr val="000000"/>
                </a:solidFill>
                <a:latin typeface="Tw Cen MT"/>
                <a:ea typeface="DejaVu Sans"/>
              </a:rPr>
              <a:t>DBALIAS_PORT_3306_TCP_PORT=3306</a:t>
            </a:r>
            <a:endParaRPr b="0" lang="fr-FR" sz="1000" spc="-1" strike="noStrike">
              <a:solidFill>
                <a:srgbClr val="000000"/>
              </a:solidFill>
              <a:latin typeface="Arial"/>
            </a:endParaRPr>
          </a:p>
        </p:txBody>
      </p:sp>
      <p:pic>
        <p:nvPicPr>
          <p:cNvPr id="523" name="Image 1" descr=""/>
          <p:cNvPicPr/>
          <p:nvPr/>
        </p:nvPicPr>
        <p:blipFill>
          <a:blip r:embed="rId1"/>
          <a:stretch/>
        </p:blipFill>
        <p:spPr>
          <a:xfrm>
            <a:off x="251640" y="5948280"/>
            <a:ext cx="8496000" cy="9086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4"/>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Les namespace Linux</a:t>
            </a:r>
            <a:endParaRPr b="0" lang="fr-FR" sz="4400" spc="-1" strike="noStrike">
              <a:solidFill>
                <a:srgbClr val="000000"/>
              </a:solidFill>
              <a:latin typeface="Arial"/>
            </a:endParaRPr>
          </a:p>
        </p:txBody>
      </p:sp>
      <p:sp>
        <p:nvSpPr>
          <p:cNvPr id="185" name="TextShape 5"/>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Font typeface="Symbol"/>
              <a:buChar char=""/>
            </a:pPr>
            <a:r>
              <a:rPr b="0" lang="fr-FR" sz="2600" spc="-1" strike="noStrike">
                <a:solidFill>
                  <a:srgbClr val="000000"/>
                </a:solidFill>
                <a:latin typeface="Tw Cen MT"/>
                <a:ea typeface="Noto Sans CJK SC"/>
              </a:rPr>
              <a:t> </a:t>
            </a:r>
            <a:r>
              <a:rPr b="0" lang="fr-FR" sz="2600" spc="-1" strike="noStrike">
                <a:solidFill>
                  <a:srgbClr val="94b6d2"/>
                </a:solidFill>
                <a:latin typeface="Tw Cen MT"/>
                <a:ea typeface="DejaVu Sans"/>
              </a:rPr>
              <a:t>Net</a:t>
            </a:r>
            <a:r>
              <a:rPr b="0" lang="fr-FR" sz="2600" spc="-1" strike="noStrike">
                <a:solidFill>
                  <a:srgbClr val="000000"/>
                </a:solidFill>
                <a:latin typeface="Tw Cen MT"/>
                <a:ea typeface="DejaVu Sans"/>
              </a:rPr>
              <a:t> ( pile réseaux , on peut faire voir des cartes réseaux et tables de routages différentes par process  ).</a:t>
            </a:r>
            <a:endParaRPr b="0" lang="fr-FR" sz="2600" spc="-1" strike="noStrike">
              <a:solidFill>
                <a:srgbClr val="000000"/>
              </a:solidFill>
              <a:latin typeface="Arial"/>
            </a:endParaRPr>
          </a:p>
          <a:p>
            <a:pPr marL="216000" indent="-216000">
              <a:lnSpc>
                <a:spcPct val="100000"/>
              </a:lnSpc>
              <a:buClr>
                <a:srgbClr val="000000"/>
              </a:buClr>
              <a:buFont typeface="Symbol"/>
              <a:buChar char=""/>
            </a:pPr>
            <a:r>
              <a:rPr b="0" lang="fr-FR" sz="2600" spc="-1" strike="noStrike">
                <a:solidFill>
                  <a:srgbClr val="94b6d2"/>
                </a:solidFill>
                <a:latin typeface="Tw Cen MT"/>
                <a:ea typeface="DejaVu Sans"/>
              </a:rPr>
              <a:t> </a:t>
            </a:r>
            <a:r>
              <a:rPr b="0" lang="fr-FR" sz="2600" spc="-1" strike="noStrike">
                <a:solidFill>
                  <a:srgbClr val="94b6d2"/>
                </a:solidFill>
                <a:latin typeface="Tw Cen MT"/>
                <a:ea typeface="DejaVu Sans"/>
              </a:rPr>
              <a:t>User</a:t>
            </a:r>
            <a:r>
              <a:rPr b="0" lang="fr-FR" sz="2600" spc="-1" strike="noStrike">
                <a:solidFill>
                  <a:srgbClr val="000000"/>
                </a:solidFill>
                <a:latin typeface="Tw Cen MT"/>
                <a:ea typeface="DejaVu Sans"/>
              </a:rPr>
              <a:t> ( Deux noms d’utilisateurs peuvent avoir le même PID dans deux namespaces différents).</a:t>
            </a:r>
            <a:endParaRPr b="0" lang="fr-FR" sz="2600" spc="-1" strike="noStrike">
              <a:solidFill>
                <a:srgbClr val="000000"/>
              </a:solidFill>
              <a:latin typeface="Arial"/>
            </a:endParaRPr>
          </a:p>
          <a:p>
            <a:pPr marL="216000" indent="-216000">
              <a:lnSpc>
                <a:spcPct val="100000"/>
              </a:lnSpc>
              <a:buClr>
                <a:srgbClr val="000000"/>
              </a:buClr>
              <a:buFont typeface="Symbol"/>
              <a:buChar char=""/>
            </a:pPr>
            <a:r>
              <a:rPr b="0" lang="fr-FR" sz="2600" spc="-1" strike="noStrike">
                <a:solidFill>
                  <a:srgbClr val="94b6d2"/>
                </a:solidFill>
                <a:latin typeface="Tw Cen MT"/>
                <a:ea typeface="DejaVu Sans"/>
              </a:rPr>
              <a:t>Hostname</a:t>
            </a:r>
            <a:r>
              <a:rPr b="0" lang="fr-FR" sz="2600" spc="-1" strike="noStrike">
                <a:solidFill>
                  <a:srgbClr val="000000"/>
                </a:solidFill>
                <a:latin typeface="Tw Cen MT"/>
                <a:ea typeface="DejaVu Sans"/>
              </a:rPr>
              <a:t> ( Chaque process peut voir un nom de machine dédié )</a:t>
            </a:r>
            <a:endParaRPr b="0" lang="fr-FR" sz="2600" spc="-1" strike="noStrike">
              <a:solidFill>
                <a:srgbClr val="000000"/>
              </a:solidFill>
              <a:latin typeface="Arial"/>
            </a:endParaRPr>
          </a:p>
          <a:p>
            <a:pPr marL="216000" indent="-216000">
              <a:lnSpc>
                <a:spcPct val="100000"/>
              </a:lnSpc>
              <a:buClr>
                <a:srgbClr val="000000"/>
              </a:buClr>
              <a:buFont typeface="Symbol"/>
              <a:buChar char=""/>
            </a:pPr>
            <a:r>
              <a:rPr b="0" lang="fr-FR" sz="2600" spc="-1" strike="noStrike">
                <a:solidFill>
                  <a:srgbClr val="94b6d2"/>
                </a:solidFill>
                <a:latin typeface="Tw Cen MT"/>
                <a:ea typeface="DejaVu Sans"/>
              </a:rPr>
              <a:t>IPC </a:t>
            </a:r>
            <a:r>
              <a:rPr b="0" lang="fr-FR" sz="2600" spc="-1" strike="noStrike">
                <a:solidFill>
                  <a:srgbClr val="000000"/>
                </a:solidFill>
                <a:latin typeface="Tw Cen MT"/>
                <a:ea typeface="DejaVu Sans"/>
              </a:rPr>
              <a:t>( communication inter process )..</a:t>
            </a:r>
            <a:endParaRPr b="0" lang="fr-FR" sz="2600" spc="-1" strike="noStrike">
              <a:solidFill>
                <a:srgbClr val="000000"/>
              </a:solidFill>
              <a:latin typeface="Arial"/>
            </a:endParaRPr>
          </a:p>
          <a:p>
            <a:pPr>
              <a:lnSpc>
                <a:spcPct val="100000"/>
              </a:lnSpc>
            </a:pPr>
            <a:endParaRPr b="0" lang="fr-FR"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extShape 1"/>
          <p:cNvSpPr/>
          <p:nvPr/>
        </p:nvSpPr>
        <p:spPr>
          <a:xfrm>
            <a:off x="612720" y="1600200"/>
            <a:ext cx="8152200" cy="45252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Par défault un container hérite d’une copie du resolv.conf de son hôte Linux .</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 </a:t>
            </a:r>
            <a:r>
              <a:rPr b="0" lang="fr-FR" sz="2900" spc="-1" strike="noStrike">
                <a:solidFill>
                  <a:srgbClr val="000000"/>
                </a:solidFill>
                <a:latin typeface="Tw Cen MT"/>
                <a:ea typeface="DejaVu Sans"/>
              </a:rPr>
              <a:t>Avec systemd-resolved sur l’hôte c’est le contenu de  /run/systemd/resolve/resolv.conf qui sert de fichier /etc/resolv.conf dans le container.</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Les containers attachés à un réseau/bridge autre que default/docker0 utilise un DNS  embarqué 127.0.0.11</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endParaRPr b="0" lang="fr-FR" sz="2900" spc="-1" strike="noStrike">
              <a:solidFill>
                <a:srgbClr val="000000"/>
              </a:solidFill>
              <a:latin typeface="Arial"/>
            </a:endParaRPr>
          </a:p>
        </p:txBody>
      </p:sp>
      <p:sp>
        <p:nvSpPr>
          <p:cNvPr id="525" name="TextShape 2"/>
          <p:cNvSpPr/>
          <p:nvPr/>
        </p:nvSpPr>
        <p:spPr>
          <a:xfrm>
            <a:off x="611640" y="260640"/>
            <a:ext cx="8133840" cy="837000"/>
          </a:xfrm>
          <a:prstGeom prst="rect">
            <a:avLst/>
          </a:prstGeom>
          <a:noFill/>
          <a:ln w="9360">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775f55"/>
                </a:solidFill>
                <a:latin typeface="Tw Cen MT"/>
                <a:ea typeface="DejaVu Sans"/>
              </a:rPr>
              <a:t>DNS et Docker sous Linux</a:t>
            </a:r>
            <a:endParaRPr b="0" lang="fr-F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TextShape 1"/>
          <p:cNvSpPr/>
          <p:nvPr/>
        </p:nvSpPr>
        <p:spPr>
          <a:xfrm>
            <a:off x="612720" y="1600200"/>
            <a:ext cx="8152200" cy="45252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Mettre des fichiers de base de données sur AUFS n’est pas recommandé.</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Comment sauvegarder des datas dans ce type de container ?</a:t>
            </a:r>
            <a:endParaRPr b="0" lang="fr-FR" sz="2900" spc="-1" strike="noStrike">
              <a:solidFill>
                <a:srgbClr val="000000"/>
              </a:solidFill>
              <a:latin typeface="Arial"/>
            </a:endParaRPr>
          </a:p>
          <a:p>
            <a:pPr>
              <a:lnSpc>
                <a:spcPct val="100000"/>
              </a:lnSpc>
            </a:pPr>
            <a:r>
              <a:rPr b="0" lang="fr-FR" sz="2900" spc="-1" strike="noStrike">
                <a:solidFill>
                  <a:srgbClr val="000000"/>
                </a:solidFill>
                <a:latin typeface="Tw Cen MT"/>
                <a:ea typeface="DejaVu Sans"/>
              </a:rPr>
              <a:t>La solution c’est le volume. Un volume va échapper à AUFS et pourra être partager avec d’autres containers. Un volume peut être mappé avec une directory de l’hôte.</a:t>
            </a:r>
            <a:endParaRPr b="0" lang="fr-FR" sz="2900" spc="-1" strike="noStrike">
              <a:solidFill>
                <a:srgbClr val="000000"/>
              </a:solidFill>
              <a:latin typeface="Arial"/>
            </a:endParaRPr>
          </a:p>
        </p:txBody>
      </p:sp>
      <p:sp>
        <p:nvSpPr>
          <p:cNvPr id="527" name="TextShape 2"/>
          <p:cNvSpPr/>
          <p:nvPr/>
        </p:nvSpPr>
        <p:spPr>
          <a:xfrm>
            <a:off x="612720" y="228600"/>
            <a:ext cx="8152200" cy="989640"/>
          </a:xfrm>
          <a:prstGeom prst="rect">
            <a:avLst/>
          </a:prstGeom>
          <a:noFill/>
          <a:ln w="9360">
            <a:noFill/>
          </a:ln>
        </p:spPr>
        <p:style>
          <a:lnRef idx="0"/>
          <a:fillRef idx="0"/>
          <a:effectRef idx="0"/>
          <a:fontRef idx="minor"/>
        </p:style>
        <p:txBody>
          <a:bodyPr lIns="90000" rIns="90000" tIns="45000" bIns="45000" anchor="ctr">
            <a:noAutofit/>
          </a:bodyPr>
          <a:p>
            <a:pPr>
              <a:lnSpc>
                <a:spcPct val="100000"/>
              </a:lnSpc>
            </a:pPr>
            <a:r>
              <a:rPr b="0" lang="fr-FR" sz="4000" spc="-1" strike="noStrike">
                <a:solidFill>
                  <a:srgbClr val="775f55"/>
                </a:solidFill>
                <a:latin typeface="Tw Cen MT"/>
                <a:ea typeface="DejaVu Sans"/>
              </a:rPr>
              <a:t>Externaliser les datas des containers</a:t>
            </a:r>
            <a:endParaRPr b="0" lang="fr-FR"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TextShape 1"/>
          <p:cNvSpPr/>
          <p:nvPr/>
        </p:nvSpPr>
        <p:spPr>
          <a:xfrm>
            <a:off x="323640" y="44640"/>
            <a:ext cx="8565840" cy="1150920"/>
          </a:xfrm>
          <a:prstGeom prst="rect">
            <a:avLst/>
          </a:prstGeom>
          <a:noFill/>
          <a:ln w="9360">
            <a:noFill/>
          </a:ln>
        </p:spPr>
        <p:style>
          <a:lnRef idx="0"/>
          <a:fillRef idx="0"/>
          <a:effectRef idx="0"/>
          <a:fontRef idx="minor"/>
        </p:style>
        <p:txBody>
          <a:bodyPr lIns="90000" rIns="90000" tIns="45000" bIns="45000" anchor="ctr">
            <a:noAutofit/>
          </a:bodyPr>
          <a:p>
            <a:pPr>
              <a:lnSpc>
                <a:spcPct val="100000"/>
              </a:lnSpc>
            </a:pPr>
            <a:r>
              <a:rPr b="0" lang="fr-FR" sz="4000" spc="-1" strike="noStrike">
                <a:solidFill>
                  <a:srgbClr val="775f55"/>
                </a:solidFill>
                <a:latin typeface="Tw Cen MT"/>
                <a:ea typeface="DejaVu Sans"/>
              </a:rPr>
              <a:t>Volumes intercontainer</a:t>
            </a:r>
            <a:endParaRPr b="0" lang="fr-FR" sz="4000" spc="-1" strike="noStrike">
              <a:solidFill>
                <a:srgbClr val="000000"/>
              </a:solidFill>
              <a:latin typeface="Arial"/>
            </a:endParaRPr>
          </a:p>
        </p:txBody>
      </p:sp>
      <p:pic>
        <p:nvPicPr>
          <p:cNvPr id="529" name="Image 10" descr=""/>
          <p:cNvPicPr/>
          <p:nvPr/>
        </p:nvPicPr>
        <p:blipFill>
          <a:blip r:embed="rId1"/>
          <a:stretch/>
        </p:blipFill>
        <p:spPr>
          <a:xfrm>
            <a:off x="0" y="1765440"/>
            <a:ext cx="9142920" cy="483084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Persistence des containers.</a:t>
            </a:r>
            <a:endParaRPr b="0" lang="fr-FR" sz="4400" spc="-1" strike="noStrike">
              <a:solidFill>
                <a:srgbClr val="000000"/>
              </a:solidFill>
              <a:latin typeface="Arial"/>
            </a:endParaRPr>
          </a:p>
        </p:txBody>
      </p:sp>
      <p:sp>
        <p:nvSpPr>
          <p:cNvPr id="531" name="TextShape 2"/>
          <p:cNvSpPr/>
          <p:nvPr/>
        </p:nvSpPr>
        <p:spPr>
          <a:xfrm>
            <a:off x="611640" y="1556640"/>
            <a:ext cx="8152200" cy="266328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Docker fournit un container qui sert à stocker ses images : le registry.</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000000"/>
                </a:solidFill>
                <a:latin typeface="Tw Cen MT"/>
                <a:ea typeface="DejaVu Sans"/>
              </a:rPr>
              <a:t>On peut utiliser le registry de Docker dans le cloud mais il est payant si voulez stocker des images privés.</a:t>
            </a:r>
            <a:endParaRPr b="0" lang="fr-FR" sz="2900" spc="-1" strike="noStrike">
              <a:solidFill>
                <a:srgbClr val="000000"/>
              </a:solidFill>
              <a:latin typeface="Arial"/>
            </a:endParaRPr>
          </a:p>
        </p:txBody>
      </p:sp>
      <p:pic>
        <p:nvPicPr>
          <p:cNvPr id="532" name="Image 3" descr=""/>
          <p:cNvPicPr/>
          <p:nvPr/>
        </p:nvPicPr>
        <p:blipFill>
          <a:blip r:embed="rId1"/>
          <a:stretch/>
        </p:blipFill>
        <p:spPr>
          <a:xfrm>
            <a:off x="107640" y="4149000"/>
            <a:ext cx="8568000" cy="237528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Persistence des containers.</a:t>
            </a:r>
            <a:endParaRPr b="0" lang="fr-FR" sz="4400" spc="-1" strike="noStrike">
              <a:solidFill>
                <a:srgbClr val="000000"/>
              </a:solidFill>
              <a:latin typeface="Arial"/>
            </a:endParaRPr>
          </a:p>
        </p:txBody>
      </p:sp>
      <p:sp>
        <p:nvSpPr>
          <p:cNvPr id="534" name="TextShape 2"/>
          <p:cNvSpPr/>
          <p:nvPr/>
        </p:nvSpPr>
        <p:spPr>
          <a:xfrm>
            <a:off x="251640" y="1556640"/>
            <a:ext cx="8784000" cy="79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900" spc="-1" strike="noStrike">
                <a:solidFill>
                  <a:srgbClr val="000000"/>
                </a:solidFill>
                <a:latin typeface="Tw Cen MT"/>
                <a:ea typeface="DejaVu Sans"/>
              </a:rPr>
              <a:t>On peut aussi sauvegarder les containers sous forme de tarball:</a:t>
            </a:r>
            <a:endParaRPr b="0" lang="fr-FR" sz="2900" spc="-1" strike="noStrike">
              <a:solidFill>
                <a:srgbClr val="000000"/>
              </a:solidFill>
              <a:latin typeface="Arial"/>
            </a:endParaRPr>
          </a:p>
        </p:txBody>
      </p:sp>
      <p:sp>
        <p:nvSpPr>
          <p:cNvPr id="535" name="CustomShape 3"/>
          <p:cNvSpPr/>
          <p:nvPr/>
        </p:nvSpPr>
        <p:spPr>
          <a:xfrm>
            <a:off x="179640" y="3861000"/>
            <a:ext cx="8152200" cy="790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900" spc="-1" strike="noStrike">
                <a:solidFill>
                  <a:srgbClr val="000000"/>
                </a:solidFill>
                <a:latin typeface="Tw Cen MT"/>
                <a:ea typeface="DejaVu Sans"/>
              </a:rPr>
              <a:t>Ou mieux (portabilité) sauvegarder une image: </a:t>
            </a:r>
            <a:endParaRPr b="0" lang="fr-FR" sz="2900" spc="-1" strike="noStrike">
              <a:solidFill>
                <a:srgbClr val="000000"/>
              </a:solidFill>
              <a:latin typeface="Arial"/>
            </a:endParaRPr>
          </a:p>
        </p:txBody>
      </p:sp>
      <p:pic>
        <p:nvPicPr>
          <p:cNvPr id="536" name="Image 5" descr=""/>
          <p:cNvPicPr/>
          <p:nvPr/>
        </p:nvPicPr>
        <p:blipFill>
          <a:blip r:embed="rId1"/>
          <a:stretch/>
        </p:blipFill>
        <p:spPr>
          <a:xfrm>
            <a:off x="323640" y="2349000"/>
            <a:ext cx="9142920" cy="1445040"/>
          </a:xfrm>
          <a:prstGeom prst="rect">
            <a:avLst/>
          </a:prstGeom>
          <a:ln w="0">
            <a:noFill/>
          </a:ln>
        </p:spPr>
      </p:pic>
      <p:pic>
        <p:nvPicPr>
          <p:cNvPr id="537" name="Image 6" descr=""/>
          <p:cNvPicPr/>
          <p:nvPr/>
        </p:nvPicPr>
        <p:blipFill>
          <a:blip r:embed="rId2"/>
          <a:stretch/>
        </p:blipFill>
        <p:spPr>
          <a:xfrm>
            <a:off x="323640" y="4437000"/>
            <a:ext cx="7991640" cy="205920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Commandes diverses</a:t>
            </a:r>
            <a:endParaRPr b="0" lang="fr-FR" sz="4400" spc="-1" strike="noStrike">
              <a:solidFill>
                <a:srgbClr val="000000"/>
              </a:solidFill>
              <a:latin typeface="Arial"/>
            </a:endParaRPr>
          </a:p>
        </p:txBody>
      </p:sp>
      <p:sp>
        <p:nvSpPr>
          <p:cNvPr id="539"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600" spc="-1" strike="noStrike">
                <a:solidFill>
                  <a:srgbClr val="000000"/>
                </a:solidFill>
                <a:latin typeface="Tw Cen MT"/>
                <a:ea typeface="DejaVu Sans"/>
              </a:rPr>
              <a:t>docker log &lt;containerID&gt;</a:t>
            </a:r>
            <a:endParaRPr b="0" lang="fr-FR" sz="26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600" spc="-1" strike="noStrike">
                <a:solidFill>
                  <a:srgbClr val="000000"/>
                </a:solidFill>
                <a:latin typeface="Tw Cen MT"/>
                <a:ea typeface="DejaVu Sans"/>
              </a:rPr>
              <a:t>docker exec –it &lt;containerid&gt; bash</a:t>
            </a:r>
            <a:endParaRPr b="0" lang="fr-FR" sz="26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600" spc="-1" strike="noStrike">
                <a:solidFill>
                  <a:srgbClr val="000000"/>
                </a:solidFill>
                <a:latin typeface="Tw Cen MT"/>
                <a:ea typeface="DejaVu Sans"/>
              </a:rPr>
              <a:t>docker diff &lt;containerID&gt;</a:t>
            </a:r>
            <a:endParaRPr b="0" lang="fr-FR" sz="26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600" spc="-1" strike="noStrike">
                <a:solidFill>
                  <a:srgbClr val="000000"/>
                </a:solidFill>
                <a:latin typeface="Tw Cen MT"/>
                <a:ea typeface="DejaVu Sans"/>
              </a:rPr>
              <a:t>docker pause &lt;containerID&gt;</a:t>
            </a:r>
            <a:endParaRPr b="0" lang="fr-FR" sz="26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600" spc="-1" strike="noStrike">
                <a:solidFill>
                  <a:srgbClr val="000000"/>
                </a:solidFill>
                <a:latin typeface="Tw Cen MT"/>
                <a:ea typeface="DejaVu Sans"/>
              </a:rPr>
              <a:t>docker stats &lt;containerID&gt;</a:t>
            </a:r>
            <a:endParaRPr b="0" lang="fr-FR" sz="26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600" spc="-1" strike="noStrike">
                <a:solidFill>
                  <a:srgbClr val="000000"/>
                </a:solidFill>
                <a:latin typeface="Tw Cen MT"/>
                <a:ea typeface="DejaVu Sans"/>
              </a:rPr>
              <a:t>docker tag &lt;imageID&gt; nomimg:Montag</a:t>
            </a:r>
            <a:endParaRPr b="0" lang="fr-FR" sz="26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600" spc="-1" strike="noStrike">
                <a:solidFill>
                  <a:srgbClr val="000000"/>
                </a:solidFill>
                <a:latin typeface="Tw Cen MT"/>
                <a:ea typeface="DejaVu Sans"/>
              </a:rPr>
              <a:t>docker run -it --memory=256m  ubuntu bash</a:t>
            </a:r>
            <a:endParaRPr b="0" lang="fr-FR" sz="26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600" spc="-1" strike="noStrike">
                <a:solidFill>
                  <a:srgbClr val="000000"/>
                </a:solidFill>
                <a:latin typeface="Tw Cen MT"/>
                <a:ea typeface="DejaVu Sans"/>
              </a:rPr>
              <a:t>docker inspect -f '{{ .NetworkSettings.IPAddress }}’ </a:t>
            </a:r>
            <a:endParaRPr b="0" lang="fr-FR" sz="2600" spc="-1" strike="noStrike">
              <a:solidFill>
                <a:srgbClr val="000000"/>
              </a:solidFill>
              <a:latin typeface="Arial"/>
            </a:endParaRPr>
          </a:p>
          <a:p>
            <a:pPr>
              <a:lnSpc>
                <a:spcPct val="100000"/>
              </a:lnSpc>
            </a:pPr>
            <a:r>
              <a:rPr b="0" lang="fr-FR" sz="2600" spc="-1" strike="noStrike">
                <a:solidFill>
                  <a:srgbClr val="000000"/>
                </a:solidFill>
                <a:latin typeface="Tw Cen MT"/>
                <a:ea typeface="DejaVu Sans"/>
              </a:rPr>
              <a:t>&lt;containerID&gt; </a:t>
            </a:r>
            <a:endParaRPr b="0" lang="fr-FR" sz="26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600" spc="-1" strike="noStrike">
                <a:solidFill>
                  <a:srgbClr val="000000"/>
                </a:solidFill>
                <a:latin typeface="Tw Cen MT"/>
                <a:ea typeface="DejaVu Sans"/>
              </a:rPr>
              <a:t>doman docker-pull</a:t>
            </a:r>
            <a:endParaRPr b="0" lang="fr-FR" sz="2600" spc="-1" strike="noStrike">
              <a:solidFill>
                <a:srgbClr val="000000"/>
              </a:solidFill>
              <a:latin typeface="Arial"/>
            </a:endParaRPr>
          </a:p>
          <a:p>
            <a:pPr>
              <a:lnSpc>
                <a:spcPct val="100000"/>
              </a:lnSpc>
            </a:pPr>
            <a:endParaRPr b="0" lang="fr-FR" sz="2600" spc="-1" strike="noStrike">
              <a:solidFill>
                <a:srgbClr val="000000"/>
              </a:solidFill>
              <a:latin typeface="Arial"/>
            </a:endParaRPr>
          </a:p>
          <a:p>
            <a:pPr>
              <a:lnSpc>
                <a:spcPct val="100000"/>
              </a:lnSpc>
            </a:pPr>
            <a:endParaRPr b="0" lang="fr-FR"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p:nvPr/>
        </p:nvSpPr>
        <p:spPr>
          <a:xfrm>
            <a:off x="612720" y="1600200"/>
            <a:ext cx="4246200" cy="4924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900" spc="-1" strike="noStrike">
                <a:solidFill>
                  <a:srgbClr val="000000"/>
                </a:solidFill>
                <a:latin typeface="Tw Cen MT"/>
                <a:ea typeface="DejaVu Sans"/>
              </a:rPr>
              <a:t>Un container docker se base sur les cgroup. Cet outil fournit de l’accounting </a:t>
            </a:r>
            <a:endParaRPr b="0" lang="fr-FR" sz="2900" spc="-1" strike="noStrike">
              <a:solidFill>
                <a:srgbClr val="000000"/>
              </a:solidFill>
              <a:latin typeface="Arial"/>
            </a:endParaRPr>
          </a:p>
          <a:p>
            <a:pPr>
              <a:lnSpc>
                <a:spcPct val="100000"/>
              </a:lnSpc>
            </a:pPr>
            <a:r>
              <a:rPr b="0" lang="fr-FR" sz="2900" spc="-1" strike="noStrike">
                <a:solidFill>
                  <a:srgbClr val="000000"/>
                </a:solidFill>
                <a:latin typeface="Tw Cen MT"/>
                <a:ea typeface="DejaVu Sans"/>
              </a:rPr>
              <a:t>sur le container: </a:t>
            </a:r>
            <a:endParaRPr b="0" lang="fr-FR" sz="2900" spc="-1" strike="noStrike">
              <a:solidFill>
                <a:srgbClr val="000000"/>
              </a:solidFill>
              <a:latin typeface="Arial"/>
            </a:endParaRPr>
          </a:p>
          <a:p>
            <a:pPr>
              <a:lnSpc>
                <a:spcPct val="100000"/>
              </a:lnSpc>
            </a:pPr>
            <a:r>
              <a:rPr b="0" lang="fr-FR" sz="2900" spc="-1" strike="noStrike">
                <a:solidFill>
                  <a:srgbClr val="000000"/>
                </a:solidFill>
                <a:latin typeface="Tw Cen MT"/>
                <a:ea typeface="DejaVu Sans"/>
              </a:rPr>
              <a:t>Voir par exemple memory.stat dans /sys/fs/cgroup/systemd/…</a:t>
            </a:r>
            <a:endParaRPr b="0" lang="fr-FR" sz="2900" spc="-1" strike="noStrike">
              <a:solidFill>
                <a:srgbClr val="000000"/>
              </a:solidFill>
              <a:latin typeface="Arial"/>
            </a:endParaRPr>
          </a:p>
        </p:txBody>
      </p:sp>
      <p:sp>
        <p:nvSpPr>
          <p:cNvPr id="541" name="TextShape 2"/>
          <p:cNvSpPr/>
          <p:nvPr/>
        </p:nvSpPr>
        <p:spPr>
          <a:xfrm>
            <a:off x="611640" y="44640"/>
            <a:ext cx="8277840" cy="1150920"/>
          </a:xfrm>
          <a:prstGeom prst="rect">
            <a:avLst/>
          </a:prstGeom>
          <a:noFill/>
          <a:ln w="936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Supervision des containers</a:t>
            </a:r>
            <a:endParaRPr b="0" lang="fr-FR" sz="4400" spc="-1" strike="noStrike">
              <a:solidFill>
                <a:srgbClr val="000000"/>
              </a:solidFill>
              <a:latin typeface="Arial"/>
            </a:endParaRPr>
          </a:p>
        </p:txBody>
      </p:sp>
      <p:pic>
        <p:nvPicPr>
          <p:cNvPr id="542" name="Image 3" descr=""/>
          <p:cNvPicPr/>
          <p:nvPr/>
        </p:nvPicPr>
        <p:blipFill>
          <a:blip r:embed="rId1"/>
          <a:stretch/>
        </p:blipFill>
        <p:spPr>
          <a:xfrm>
            <a:off x="4860000" y="1700640"/>
            <a:ext cx="4160520" cy="431532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Eco-système Docker</a:t>
            </a:r>
            <a:endParaRPr b="0" lang="fr-FR" sz="4400" spc="-1" strike="noStrike">
              <a:solidFill>
                <a:srgbClr val="000000"/>
              </a:solidFill>
              <a:latin typeface="Arial"/>
            </a:endParaRPr>
          </a:p>
        </p:txBody>
      </p:sp>
      <p:sp>
        <p:nvSpPr>
          <p:cNvPr id="544"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2900" spc="-1" strike="noStrike">
                <a:solidFill>
                  <a:srgbClr val="000000"/>
                </a:solidFill>
                <a:latin typeface="Tw Cen MT"/>
                <a:ea typeface="DejaVu Sans"/>
              </a:rPr>
              <a:t>Les acteurs du libre sont très présents dans la fourniture de solution industrielle </a:t>
            </a:r>
            <a:r>
              <a:rPr b="0" lang="fr-FR" sz="2900" spc="-1" strike="noStrike">
                <a:solidFill>
                  <a:srgbClr val="94b6d2"/>
                </a:solidFill>
                <a:latin typeface="Tw Cen MT"/>
                <a:ea typeface="DejaVu Sans"/>
              </a:rPr>
              <a:t>Bare-Metal</a:t>
            </a:r>
            <a:r>
              <a:rPr b="0" lang="fr-FR" sz="2900" spc="-1" strike="noStrike">
                <a:solidFill>
                  <a:srgbClr val="000000"/>
                </a:solidFill>
                <a:latin typeface="Tw Cen MT"/>
                <a:ea typeface="DejaVu Sans"/>
              </a:rPr>
              <a:t>.</a:t>
            </a:r>
            <a:endParaRPr b="0" lang="fr-FR" sz="2900" spc="-1" strike="noStrike">
              <a:solidFill>
                <a:srgbClr val="000000"/>
              </a:solidFill>
              <a:latin typeface="Arial"/>
            </a:endParaRPr>
          </a:p>
          <a:p>
            <a:pPr>
              <a:lnSpc>
                <a:spcPct val="100000"/>
              </a:lnSpc>
            </a:pPr>
            <a:r>
              <a:rPr b="0" lang="fr-FR" sz="2900" spc="-1" strike="noStrike">
                <a:solidFill>
                  <a:srgbClr val="000000"/>
                </a:solidFill>
                <a:latin typeface="Tw Cen MT"/>
                <a:ea typeface="DejaVu Sans"/>
              </a:rPr>
              <a:t>RedHat avec Atomic Host, COREOS …</a:t>
            </a: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pic>
        <p:nvPicPr>
          <p:cNvPr id="545" name="Image 3" descr=""/>
          <p:cNvPicPr/>
          <p:nvPr/>
        </p:nvPicPr>
        <p:blipFill>
          <a:blip r:embed="rId1"/>
          <a:stretch/>
        </p:blipFill>
        <p:spPr>
          <a:xfrm>
            <a:off x="755640" y="3573000"/>
            <a:ext cx="1764360" cy="659160"/>
          </a:xfrm>
          <a:prstGeom prst="rect">
            <a:avLst/>
          </a:prstGeom>
          <a:ln w="0">
            <a:noFill/>
          </a:ln>
        </p:spPr>
      </p:pic>
      <p:pic>
        <p:nvPicPr>
          <p:cNvPr id="546" name="Image 4" descr=""/>
          <p:cNvPicPr/>
          <p:nvPr/>
        </p:nvPicPr>
        <p:blipFill>
          <a:blip r:embed="rId2"/>
          <a:stretch/>
        </p:blipFill>
        <p:spPr>
          <a:xfrm>
            <a:off x="5868000" y="3213000"/>
            <a:ext cx="2132640" cy="2234160"/>
          </a:xfrm>
          <a:prstGeom prst="rect">
            <a:avLst/>
          </a:prstGeom>
          <a:ln w="0">
            <a:noFill/>
          </a:ln>
        </p:spPr>
      </p:pic>
      <p:pic>
        <p:nvPicPr>
          <p:cNvPr id="547" name="Image 5" descr=""/>
          <p:cNvPicPr/>
          <p:nvPr/>
        </p:nvPicPr>
        <p:blipFill>
          <a:blip r:embed="rId3"/>
          <a:stretch/>
        </p:blipFill>
        <p:spPr>
          <a:xfrm>
            <a:off x="3204000" y="3645000"/>
            <a:ext cx="2081880" cy="2908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6"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Les appels systèmes utilisés par les namespaces</a:t>
            </a:r>
            <a:endParaRPr b="0" lang="fr-FR" sz="4400" spc="-1" strike="noStrike">
              <a:solidFill>
                <a:srgbClr val="000000"/>
              </a:solidFill>
              <a:latin typeface="Arial"/>
            </a:endParaRPr>
          </a:p>
        </p:txBody>
      </p:sp>
      <p:sp>
        <p:nvSpPr>
          <p:cNvPr id="187"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0" lang="fr-FR" sz="2900" spc="-1" strike="noStrike">
                <a:solidFill>
                  <a:srgbClr val="dd8047"/>
                </a:solidFill>
                <a:latin typeface="Tw Cen MT"/>
                <a:ea typeface="DejaVu Sans"/>
              </a:rPr>
              <a:t>Clone()</a:t>
            </a:r>
            <a:r>
              <a:rPr b="0" lang="fr-FR" sz="2900" spc="-1" strike="noStrike">
                <a:solidFill>
                  <a:srgbClr val="000000"/>
                </a:solidFill>
                <a:latin typeface="Tw Cen MT"/>
                <a:ea typeface="DejaVu Sans"/>
              </a:rPr>
              <a:t>: créé un nouveau process et un nouveau namespace.</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dd8047"/>
                </a:solidFill>
                <a:latin typeface="Tw Cen MT"/>
                <a:ea typeface="DejaVu Sans"/>
              </a:rPr>
              <a:t>Unshare()</a:t>
            </a:r>
            <a:r>
              <a:rPr b="0" lang="fr-FR" sz="2900" spc="-1" strike="noStrike">
                <a:solidFill>
                  <a:srgbClr val="000000"/>
                </a:solidFill>
                <a:latin typeface="Tw Cen MT"/>
                <a:ea typeface="DejaVu Sans"/>
              </a:rPr>
              <a:t>: Créé un nouveau namespace et y attache le processus en cours.</a:t>
            </a:r>
            <a:endParaRPr b="0" lang="fr-FR" sz="2900" spc="-1" strike="noStrike">
              <a:solidFill>
                <a:srgbClr val="000000"/>
              </a:solidFill>
              <a:latin typeface="Arial"/>
            </a:endParaRPr>
          </a:p>
          <a:p>
            <a:pPr marL="320040" indent="-319680">
              <a:lnSpc>
                <a:spcPct val="100000"/>
              </a:lnSpc>
              <a:buClr>
                <a:srgbClr val="dd8047"/>
              </a:buClr>
              <a:buSzPct val="60000"/>
              <a:buFont typeface="Wingdings" charset="2"/>
              <a:buChar char=""/>
            </a:pPr>
            <a:r>
              <a:rPr b="0" lang="fr-FR" sz="2900" spc="-1" strike="noStrike">
                <a:solidFill>
                  <a:srgbClr val="dd8047"/>
                </a:solidFill>
                <a:latin typeface="Tw Cen MT"/>
                <a:ea typeface="DejaVu Sans"/>
              </a:rPr>
              <a:t>Setns() </a:t>
            </a:r>
            <a:r>
              <a:rPr b="0" lang="fr-FR" sz="2900" spc="-1" strike="noStrike">
                <a:solidFill>
                  <a:srgbClr val="000000"/>
                </a:solidFill>
                <a:latin typeface="Tw Cen MT"/>
                <a:ea typeface="DejaVu Sans"/>
              </a:rPr>
              <a:t>: Se rattache à un namespace existant.</a:t>
            </a: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8"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Les outils userland liés au namespace</a:t>
            </a:r>
            <a:endParaRPr b="0" lang="fr-FR" sz="4400" spc="-1" strike="noStrike">
              <a:solidFill>
                <a:srgbClr val="000000"/>
              </a:solidFill>
              <a:latin typeface="Arial"/>
            </a:endParaRPr>
          </a:p>
        </p:txBody>
      </p:sp>
      <p:sp>
        <p:nvSpPr>
          <p:cNvPr id="189"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fr-FR" sz="2900" spc="-1" strike="noStrike">
                <a:solidFill>
                  <a:srgbClr val="000000"/>
                </a:solidFill>
                <a:latin typeface="Tw Cen MT"/>
                <a:ea typeface="DejaVu Sans"/>
              </a:rPr>
              <a:t>unshare</a:t>
            </a:r>
            <a:endParaRPr b="0" lang="fr-FR" sz="2900" spc="-1" strike="noStrike">
              <a:solidFill>
                <a:srgbClr val="000000"/>
              </a:solidFill>
              <a:latin typeface="Arial"/>
            </a:endParaRPr>
          </a:p>
          <a:p>
            <a:pPr>
              <a:lnSpc>
                <a:spcPct val="100000"/>
              </a:lnSpc>
            </a:pPr>
            <a:r>
              <a:rPr b="0" i="1" lang="fr-FR" sz="2900" spc="-1" strike="noStrike">
                <a:solidFill>
                  <a:srgbClr val="000000"/>
                </a:solidFill>
                <a:latin typeface="Tw Cen MT"/>
                <a:ea typeface="DejaVu Sans"/>
              </a:rPr>
              <a:t>root@debian71:~# unshare -u /bin/bash</a:t>
            </a:r>
            <a:endParaRPr b="0" lang="fr-FR" sz="2900" spc="-1" strike="noStrike">
              <a:solidFill>
                <a:srgbClr val="000000"/>
              </a:solidFill>
              <a:latin typeface="Arial"/>
            </a:endParaRPr>
          </a:p>
          <a:p>
            <a:pPr>
              <a:lnSpc>
                <a:spcPct val="100000"/>
              </a:lnSpc>
            </a:pPr>
            <a:r>
              <a:rPr b="0" i="1" lang="fr-FR" sz="2900" spc="-1" strike="noStrike">
                <a:solidFill>
                  <a:srgbClr val="000000"/>
                </a:solidFill>
                <a:latin typeface="Tw Cen MT"/>
                <a:ea typeface="DejaVu Sans"/>
              </a:rPr>
              <a:t>root@linux:~# hostname</a:t>
            </a:r>
            <a:endParaRPr b="0" lang="fr-FR" sz="2900" spc="-1" strike="noStrike">
              <a:solidFill>
                <a:srgbClr val="000000"/>
              </a:solidFill>
              <a:latin typeface="Arial"/>
            </a:endParaRPr>
          </a:p>
          <a:p>
            <a:pPr>
              <a:lnSpc>
                <a:spcPct val="100000"/>
              </a:lnSpc>
            </a:pPr>
            <a:r>
              <a:rPr b="0" i="1" lang="fr-FR" sz="2900" spc="-1" strike="noStrike">
                <a:solidFill>
                  <a:srgbClr val="000000"/>
                </a:solidFill>
                <a:latin typeface="Tw Cen MT"/>
                <a:ea typeface="DejaVu Sans"/>
              </a:rPr>
              <a:t>Linux</a:t>
            </a:r>
            <a:endParaRPr b="0" lang="fr-FR" sz="2900" spc="-1" strike="noStrike">
              <a:solidFill>
                <a:srgbClr val="000000"/>
              </a:solidFill>
              <a:latin typeface="Arial"/>
            </a:endParaRPr>
          </a:p>
          <a:p>
            <a:pPr>
              <a:lnSpc>
                <a:spcPct val="100000"/>
              </a:lnSpc>
            </a:pPr>
            <a:r>
              <a:rPr b="0" i="1" lang="fr-FR" sz="2900" spc="-1" strike="noStrike">
                <a:solidFill>
                  <a:srgbClr val="000000"/>
                </a:solidFill>
                <a:latin typeface="Tw Cen MT"/>
                <a:ea typeface="DejaVu Sans"/>
              </a:rPr>
              <a:t>root@linux:~# hostname newhostname</a:t>
            </a:r>
            <a:endParaRPr b="0" lang="fr-FR" sz="2900" spc="-1" strike="noStrike">
              <a:solidFill>
                <a:srgbClr val="000000"/>
              </a:solidFill>
              <a:latin typeface="Arial"/>
            </a:endParaRPr>
          </a:p>
          <a:p>
            <a:pPr>
              <a:lnSpc>
                <a:spcPct val="100000"/>
              </a:lnSpc>
            </a:pPr>
            <a:r>
              <a:rPr b="0" i="1" lang="fr-FR" sz="2900" spc="-1" strike="noStrike">
                <a:solidFill>
                  <a:srgbClr val="000000"/>
                </a:solidFill>
                <a:latin typeface="Tw Cen MT"/>
                <a:ea typeface="DejaVu Sans"/>
              </a:rPr>
              <a:t>root@linux:~# hostnam</a:t>
            </a:r>
            <a:r>
              <a:rPr b="0" lang="fr-FR" sz="2900" spc="-1" strike="noStrike">
                <a:solidFill>
                  <a:srgbClr val="000000"/>
                </a:solidFill>
                <a:latin typeface="Tw Cen MT"/>
                <a:ea typeface="DejaVu Sans"/>
              </a:rPr>
              <a:t>e</a:t>
            </a:r>
            <a:endParaRPr b="0" lang="fr-FR" sz="2900" spc="-1" strike="noStrike">
              <a:solidFill>
                <a:srgbClr val="000000"/>
              </a:solidFill>
              <a:latin typeface="Arial"/>
            </a:endParaRPr>
          </a:p>
          <a:p>
            <a:pPr>
              <a:lnSpc>
                <a:spcPct val="100000"/>
              </a:lnSpc>
            </a:pPr>
            <a:r>
              <a:rPr b="0" lang="fr-FR" sz="2900" spc="-1" strike="noStrike">
                <a:solidFill>
                  <a:srgbClr val="000000"/>
                </a:solidFill>
                <a:latin typeface="Tw Cen MT"/>
                <a:ea typeface="DejaVu Sans"/>
              </a:rPr>
              <a:t>newhostname</a:t>
            </a: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90"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Les outils userland liés au namespace</a:t>
            </a:r>
            <a:endParaRPr b="0" lang="fr-FR" sz="4400" spc="-1" strike="noStrike">
              <a:solidFill>
                <a:srgbClr val="000000"/>
              </a:solidFill>
              <a:latin typeface="Arial"/>
            </a:endParaRPr>
          </a:p>
        </p:txBody>
      </p:sp>
      <p:sp>
        <p:nvSpPr>
          <p:cNvPr id="191"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marL="320040" indent="-319680">
              <a:lnSpc>
                <a:spcPct val="100000"/>
              </a:lnSpc>
              <a:buClr>
                <a:srgbClr val="dd8047"/>
              </a:buClr>
              <a:buSzPct val="60000"/>
              <a:buFont typeface="Wingdings" charset="2"/>
              <a:buChar char=""/>
            </a:pPr>
            <a:r>
              <a:rPr b="1" lang="fr-FR" sz="2900" spc="-1" strike="noStrike">
                <a:solidFill>
                  <a:srgbClr val="000000"/>
                </a:solidFill>
                <a:latin typeface="Tw Cen MT"/>
                <a:ea typeface="DejaVu Sans"/>
              </a:rPr>
              <a:t>Ip route2</a:t>
            </a:r>
            <a:endParaRPr b="0" lang="fr-FR" sz="2900" spc="-1" strike="noStrike">
              <a:solidFill>
                <a:srgbClr val="000000"/>
              </a:solidFill>
              <a:latin typeface="Arial"/>
            </a:endParaRPr>
          </a:p>
          <a:p>
            <a:pPr>
              <a:lnSpc>
                <a:spcPct val="100000"/>
              </a:lnSpc>
            </a:pPr>
            <a:r>
              <a:rPr b="0" i="1" lang="fr-FR" sz="2900" spc="-1" strike="noStrike">
                <a:solidFill>
                  <a:srgbClr val="000000"/>
                </a:solidFill>
                <a:latin typeface="Tw Cen MT"/>
                <a:ea typeface="DejaVu Sans"/>
              </a:rPr>
              <a:t>root@debian71:~# ip netns add myns1</a:t>
            </a:r>
            <a:endParaRPr b="0" lang="fr-FR" sz="2900" spc="-1" strike="noStrike">
              <a:solidFill>
                <a:srgbClr val="000000"/>
              </a:solidFill>
              <a:latin typeface="Arial"/>
            </a:endParaRPr>
          </a:p>
          <a:p>
            <a:pPr>
              <a:lnSpc>
                <a:spcPct val="100000"/>
              </a:lnSpc>
            </a:pPr>
            <a:r>
              <a:rPr b="0" i="1" lang="fr-FR" sz="2900" spc="-1" strike="noStrike">
                <a:solidFill>
                  <a:srgbClr val="000000"/>
                </a:solidFill>
                <a:latin typeface="Tw Cen MT"/>
                <a:ea typeface="DejaVu Sans"/>
              </a:rPr>
              <a:t>root@debian71:~# ip netns add myns2</a:t>
            </a:r>
            <a:endParaRPr b="0" lang="fr-FR" sz="2900" spc="-1" strike="noStrike">
              <a:solidFill>
                <a:srgbClr val="000000"/>
              </a:solidFill>
              <a:latin typeface="Arial"/>
            </a:endParaRPr>
          </a:p>
          <a:p>
            <a:pPr>
              <a:lnSpc>
                <a:spcPct val="100000"/>
              </a:lnSpc>
            </a:pPr>
            <a:r>
              <a:rPr b="0" i="1" lang="fr-FR" sz="2900" spc="-1" strike="noStrike">
                <a:solidFill>
                  <a:srgbClr val="000000"/>
                </a:solidFill>
                <a:latin typeface="Tw Cen MT"/>
                <a:ea typeface="DejaVu Sans"/>
              </a:rPr>
              <a:t>root@debian71:~# ip netns list</a:t>
            </a:r>
            <a:endParaRPr b="0" lang="fr-FR" sz="2900" spc="-1" strike="noStrike">
              <a:solidFill>
                <a:srgbClr val="000000"/>
              </a:solidFill>
              <a:latin typeface="Arial"/>
            </a:endParaRPr>
          </a:p>
          <a:p>
            <a:pPr>
              <a:lnSpc>
                <a:spcPct val="100000"/>
              </a:lnSpc>
            </a:pPr>
            <a:r>
              <a:rPr b="0" i="1" lang="fr-FR" sz="2900" spc="-1" strike="noStrike">
                <a:solidFill>
                  <a:srgbClr val="000000"/>
                </a:solidFill>
                <a:latin typeface="Tw Cen MT"/>
                <a:ea typeface="DejaVu Sans"/>
              </a:rPr>
              <a:t>myns2</a:t>
            </a:r>
            <a:endParaRPr b="0" lang="fr-FR" sz="2900" spc="-1" strike="noStrike">
              <a:solidFill>
                <a:srgbClr val="000000"/>
              </a:solidFill>
              <a:latin typeface="Arial"/>
            </a:endParaRPr>
          </a:p>
          <a:p>
            <a:pPr>
              <a:lnSpc>
                <a:spcPct val="100000"/>
              </a:lnSpc>
            </a:pPr>
            <a:r>
              <a:rPr b="0" i="1" lang="fr-FR" sz="2900" spc="-1" strike="noStrike">
                <a:solidFill>
                  <a:srgbClr val="000000"/>
                </a:solidFill>
                <a:latin typeface="Tw Cen MT"/>
                <a:ea typeface="DejaVu Sans"/>
              </a:rPr>
              <a:t>myns1</a:t>
            </a:r>
            <a:endParaRPr b="0" lang="fr-FR" sz="2900" spc="-1" strike="noStrike">
              <a:solidFill>
                <a:srgbClr val="000000"/>
              </a:solidFill>
              <a:latin typeface="Arial"/>
            </a:endParaRPr>
          </a:p>
          <a:p>
            <a:pPr>
              <a:lnSpc>
                <a:spcPct val="100000"/>
              </a:lnSpc>
            </a:pPr>
            <a:r>
              <a:rPr b="0" lang="fr-FR" sz="2900" spc="-1" strike="noStrike">
                <a:solidFill>
                  <a:srgbClr val="000000"/>
                </a:solidFill>
                <a:latin typeface="Tw Cen MT"/>
                <a:ea typeface="DejaVu Sans"/>
              </a:rPr>
              <a:t>Les devices réseaux ( cartes physiques ou virtuelles ) peuvent être migrés d’un net namespace à l’autre sauf lO ( 127.0.0.1) </a:t>
            </a: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a:p>
            <a:pPr>
              <a:lnSpc>
                <a:spcPct val="100000"/>
              </a:lnSpc>
            </a:pPr>
            <a:endParaRPr b="0" lang="fr-FR" sz="2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p:nvPr/>
        </p:nvSpPr>
        <p:spPr>
          <a:xfrm>
            <a:off x="612720" y="228600"/>
            <a:ext cx="8152200" cy="9896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fr-FR" sz="4400" spc="-1" strike="noStrike">
                <a:solidFill>
                  <a:srgbClr val="775f55"/>
                </a:solidFill>
                <a:latin typeface="Tw Cen MT"/>
                <a:ea typeface="DejaVu Sans"/>
              </a:rPr>
              <a:t>Cgroups</a:t>
            </a:r>
            <a:endParaRPr b="0" lang="fr-FR" sz="4400" spc="-1" strike="noStrike">
              <a:solidFill>
                <a:srgbClr val="000000"/>
              </a:solidFill>
              <a:latin typeface="Arial"/>
            </a:endParaRPr>
          </a:p>
        </p:txBody>
      </p:sp>
      <p:sp>
        <p:nvSpPr>
          <p:cNvPr id="193" name="TextShape 2"/>
          <p:cNvSpPr/>
          <p:nvPr/>
        </p:nvSpPr>
        <p:spPr>
          <a:xfrm>
            <a:off x="612720" y="1600200"/>
            <a:ext cx="8152200" cy="449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fr-FR" sz="2600" spc="-1" strike="noStrike">
                <a:solidFill>
                  <a:srgbClr val="000000"/>
                </a:solidFill>
                <a:latin typeface="Tw Cen MT"/>
                <a:ea typeface="DejaVu Sans"/>
              </a:rPr>
              <a:t>Cgroups ( control groups) sont une fonctionnalité du Kernel Linux pour limiter , compter et isoler l’utilisation de processus ).</a:t>
            </a:r>
            <a:endParaRPr b="0" lang="fr-FR" sz="2600" spc="-1" strike="noStrike">
              <a:solidFill>
                <a:srgbClr val="000000"/>
              </a:solidFill>
              <a:latin typeface="Arial"/>
            </a:endParaRPr>
          </a:p>
          <a:p>
            <a:pPr>
              <a:lnSpc>
                <a:spcPct val="100000"/>
              </a:lnSpc>
            </a:pPr>
            <a:r>
              <a:rPr b="0" lang="fr-FR" sz="2600" spc="-1" strike="noStrike">
                <a:solidFill>
                  <a:srgbClr val="000000"/>
                </a:solidFill>
                <a:latin typeface="Tw Cen MT"/>
                <a:ea typeface="DejaVu Sans"/>
              </a:rPr>
              <a:t>Source wikipedia</a:t>
            </a:r>
            <a:endParaRPr b="0" lang="fr-FR" sz="2600" spc="-1" strike="noStrike">
              <a:solidFill>
                <a:srgbClr val="000000"/>
              </a:solidFill>
              <a:latin typeface="Arial"/>
            </a:endParaRPr>
          </a:p>
          <a:p>
            <a:pPr>
              <a:lnSpc>
                <a:spcPct val="100000"/>
              </a:lnSpc>
            </a:pPr>
            <a:r>
              <a:rPr b="0" i="1" lang="fr-FR" sz="2600" spc="-1" strike="noStrike">
                <a:solidFill>
                  <a:srgbClr val="000000"/>
                </a:solidFill>
                <a:latin typeface="Tw Cen MT"/>
                <a:ea typeface="DejaVu Sans"/>
              </a:rPr>
              <a:t>On distingue des sous systèmes qui permettent de contrôler l’appétence d’un groupe de process ( cgroup)  dans des domaines telles que le cpu , la mémoire , les IO, la bande passante… Ou d’isoler ce groupe de devices.</a:t>
            </a:r>
            <a:endParaRPr b="0" lang="fr-FR" sz="2600" spc="-1" strike="noStrike">
              <a:solidFill>
                <a:srgbClr val="000000"/>
              </a:solidFill>
              <a:latin typeface="Arial"/>
            </a:endParaRPr>
          </a:p>
          <a:p>
            <a:pPr>
              <a:lnSpc>
                <a:spcPct val="100000"/>
              </a:lnSpc>
            </a:pPr>
            <a:r>
              <a:rPr b="0" i="1" lang="fr-FR" sz="2600" spc="-1" strike="noStrike">
                <a:solidFill>
                  <a:srgbClr val="000000"/>
                </a:solidFill>
                <a:latin typeface="Tw Cen MT"/>
                <a:ea typeface="DejaVu Sans"/>
              </a:rPr>
              <a:t>Les cgroups sont dans le Kernel. Ils sont accessibles en userland via un virtual file system. Ils sont manipulables via la création de directories ou de fichier dans ce VFS.</a:t>
            </a:r>
            <a:endParaRPr b="0" lang="fr-FR" sz="2600" spc="-1" strike="noStrike">
              <a:solidFill>
                <a:srgbClr val="000000"/>
              </a:solidFill>
              <a:latin typeface="Arial"/>
            </a:endParaRPr>
          </a:p>
          <a:p>
            <a:pPr>
              <a:lnSpc>
                <a:spcPct val="100000"/>
              </a:lnSpc>
            </a:pPr>
            <a:endParaRPr b="0" lang="fr-FR" sz="2600" spc="-1" strike="noStrike">
              <a:solidFill>
                <a:srgbClr val="000000"/>
              </a:solidFill>
              <a:latin typeface="Arial"/>
            </a:endParaRPr>
          </a:p>
          <a:p>
            <a:pPr>
              <a:lnSpc>
                <a:spcPct val="100000"/>
              </a:lnSpc>
            </a:pPr>
            <a:endParaRPr b="0" lang="fr-FR"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Median</Template>
  <TotalTime>28386</TotalTime>
  <Application>LibreOffice/7.5.2.2$Linux_X86_64 LibreOffice_project/50$Build-2</Application>
  <AppVersion>15.0000</AppVersion>
  <Words>5093</Words>
  <Paragraphs>598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2009-04-08T14:09:06Z</dcterms:created>
  <dc:creator>Pouchoulon Jean-Marc</dc:creator>
  <dc:description/>
  <dc:language>fr-FR</dc:language>
  <cp:lastModifiedBy/>
  <dcterms:modified xsi:type="dcterms:W3CDTF">2023-04-14T15:18:55Z</dcterms:modified>
  <cp:revision>849</cp:revision>
  <dc:subject/>
  <dc:title>PanoramA de la virtualisation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0</vt:i4>
  </property>
  <property fmtid="{D5CDD505-2E9C-101B-9397-08002B2CF9AE}" pid="6" name="Notes">
    <vt:i4>3</vt:i4>
  </property>
  <property fmtid="{D5CDD505-2E9C-101B-9397-08002B2CF9AE}" pid="7" name="PresentationFormat">
    <vt:lpwstr>Présentation à l'écran (4:3)</vt:lpwstr>
  </property>
  <property fmtid="{D5CDD505-2E9C-101B-9397-08002B2CF9AE}" pid="8" name="ScaleCrop">
    <vt:bool>0</vt:bool>
  </property>
  <property fmtid="{D5CDD505-2E9C-101B-9397-08002B2CF9AE}" pid="9" name="ShareDoc">
    <vt:bool>0</vt:bool>
  </property>
  <property fmtid="{D5CDD505-2E9C-101B-9397-08002B2CF9AE}" pid="10" name="Slides">
    <vt:i4>110</vt:i4>
  </property>
</Properties>
</file>